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rea Janssen, Veronica" initials="CJV" lastIdx="8" clrIdx="0">
    <p:extLst>
      <p:ext uri="{19B8F6BF-5375-455C-9EA6-DF929625EA0E}">
        <p15:presenceInfo xmlns:p15="http://schemas.microsoft.com/office/powerpoint/2012/main" userId="S-1-5-21-1877321132-2228014910-3312010468-14021173" providerId="AD"/>
      </p:ext>
    </p:extLst>
  </p:cmAuthor>
  <p:cmAuthor id="2" name="Villa, Prisca" initials="VP" lastIdx="1" clrIdx="1">
    <p:extLst>
      <p:ext uri="{19B8F6BF-5375-455C-9EA6-DF929625EA0E}">
        <p15:presenceInfo xmlns:p15="http://schemas.microsoft.com/office/powerpoint/2012/main" userId="S-1-5-21-1877321132-2228014910-3312010468-140031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0831B"/>
    <a:srgbClr val="EDAA00"/>
    <a:srgbClr val="58595B"/>
    <a:srgbClr val="0C2074"/>
    <a:srgbClr val="67B2E8"/>
    <a:srgbClr val="BEC8C3"/>
    <a:srgbClr val="426E8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66" d="100"/>
          <a:sy n="66" d="100"/>
        </p:scale>
        <p:origin x="104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201CF2-8FB4-4CC4-8D13-25C2F74D5FE4}" type="datetimeFigureOut">
              <a:rPr lang="en-US" smtClean="0"/>
              <a:t>6/23/2020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78DA4D-925D-48D8-9E6C-F48F4CC74B7D}" type="slidenum">
              <a:rPr lang="en-US" smtClean="0"/>
              <a:t>‹#›</a:t>
            </a:fld>
            <a:endParaRPr lang="en-US" dirty="0"/>
          </a:p>
        </p:txBody>
      </p:sp>
    </p:spTree>
    <p:extLst>
      <p:ext uri="{BB962C8B-B14F-4D97-AF65-F5344CB8AC3E}">
        <p14:creationId xmlns:p14="http://schemas.microsoft.com/office/powerpoint/2010/main" val="3510106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78DA4D-925D-48D8-9E6C-F48F4CC74B7D}" type="slidenum">
              <a:rPr lang="en-US" smtClean="0"/>
              <a:t>1</a:t>
            </a:fld>
            <a:endParaRPr lang="en-US" dirty="0"/>
          </a:p>
        </p:txBody>
      </p:sp>
    </p:spTree>
    <p:extLst>
      <p:ext uri="{BB962C8B-B14F-4D97-AF65-F5344CB8AC3E}">
        <p14:creationId xmlns:p14="http://schemas.microsoft.com/office/powerpoint/2010/main" val="9603474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7" name="Group 16"/>
          <p:cNvGrpSpPr/>
          <p:nvPr/>
        </p:nvGrpSpPr>
        <p:grpSpPr>
          <a:xfrm>
            <a:off x="0" y="5017693"/>
            <a:ext cx="9144000" cy="632603"/>
            <a:chOff x="0" y="5017693"/>
            <a:chExt cx="9144000" cy="632603"/>
          </a:xfrm>
        </p:grpSpPr>
        <p:pic>
          <p:nvPicPr>
            <p:cNvPr id="18" name="Picture 17"/>
            <p:cNvPicPr>
              <a:picLocks noChangeAspect="1"/>
            </p:cNvPicPr>
            <p:nvPr/>
          </p:nvPicPr>
          <p:blipFill rotWithShape="1">
            <a:blip r:embed="rId2" cstate="print">
              <a:extLst>
                <a:ext uri="{28A0092B-C50C-407E-A947-70E740481C1C}">
                  <a14:useLocalDpi xmlns:a14="http://schemas.microsoft.com/office/drawing/2010/main"/>
                </a:ext>
              </a:extLst>
            </a:blip>
            <a:srcRect r="22141"/>
            <a:stretch/>
          </p:blipFill>
          <p:spPr>
            <a:xfrm>
              <a:off x="42627" y="5252500"/>
              <a:ext cx="9101373" cy="201011"/>
            </a:xfrm>
            <a:prstGeom prst="rect">
              <a:avLst/>
            </a:prstGeom>
          </p:spPr>
        </p:pic>
        <p:cxnSp>
          <p:nvCxnSpPr>
            <p:cNvPr id="19" name="Straight Connector 18"/>
            <p:cNvCxnSpPr/>
            <p:nvPr/>
          </p:nvCxnSpPr>
          <p:spPr>
            <a:xfrm>
              <a:off x="0" y="5650296"/>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0" y="501769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79870" y="2130427"/>
            <a:ext cx="6225705" cy="1298574"/>
          </a:xfrm>
        </p:spPr>
        <p:txBody>
          <a:bodyPr bIns="0" anchor="b" anchorCtr="0">
            <a:normAutofit/>
          </a:bodyPr>
          <a:lstStyle>
            <a:lvl1pPr>
              <a:spcBef>
                <a:spcPts val="0"/>
              </a:spcBef>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282521" y="3433715"/>
            <a:ext cx="6400800" cy="770641"/>
          </a:xfrm>
        </p:spPr>
        <p:txBody>
          <a:bodyPr/>
          <a:lstStyle>
            <a:lvl1pPr marL="0" indent="0" algn="l">
              <a:buNone/>
              <a:defRPr b="1">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lang="en-US" dirty="0"/>
          </a:p>
        </p:txBody>
      </p:sp>
      <p:grpSp>
        <p:nvGrpSpPr>
          <p:cNvPr id="14" name="Group 13"/>
          <p:cNvGrpSpPr/>
          <p:nvPr/>
        </p:nvGrpSpPr>
        <p:grpSpPr>
          <a:xfrm>
            <a:off x="5168280" y="0"/>
            <a:ext cx="3975720" cy="6858000"/>
            <a:chOff x="5168280" y="0"/>
            <a:chExt cx="3975720" cy="6858000"/>
          </a:xfrm>
        </p:grpSpPr>
        <p:sp>
          <p:nvSpPr>
            <p:cNvPr id="15" name="Rectangle 2"/>
            <p:cNvSpPr/>
            <p:nvPr/>
          </p:nvSpPr>
          <p:spPr>
            <a:xfrm>
              <a:off x="5168280" y="0"/>
              <a:ext cx="3975720" cy="6858000"/>
            </a:xfrm>
            <a:custGeom>
              <a:avLst/>
              <a:gdLst>
                <a:gd name="connsiteX0" fmla="*/ 0 w 3982039"/>
                <a:gd name="connsiteY0" fmla="*/ 0 h 6858000"/>
                <a:gd name="connsiteX1" fmla="*/ 3982039 w 3982039"/>
                <a:gd name="connsiteY1" fmla="*/ 0 h 6858000"/>
                <a:gd name="connsiteX2" fmla="*/ 3982039 w 3982039"/>
                <a:gd name="connsiteY2" fmla="*/ 6858000 h 6858000"/>
                <a:gd name="connsiteX3" fmla="*/ 0 w 3982039"/>
                <a:gd name="connsiteY3" fmla="*/ 6858000 h 6858000"/>
                <a:gd name="connsiteX4" fmla="*/ 0 w 3982039"/>
                <a:gd name="connsiteY4" fmla="*/ 0 h 6858000"/>
                <a:gd name="connsiteX0" fmla="*/ 2552548 w 3982039"/>
                <a:gd name="connsiteY0" fmla="*/ 0 h 6858000"/>
                <a:gd name="connsiteX1" fmla="*/ 3982039 w 3982039"/>
                <a:gd name="connsiteY1" fmla="*/ 0 h 6858000"/>
                <a:gd name="connsiteX2" fmla="*/ 3982039 w 3982039"/>
                <a:gd name="connsiteY2" fmla="*/ 6858000 h 6858000"/>
                <a:gd name="connsiteX3" fmla="*/ 0 w 3982039"/>
                <a:gd name="connsiteY3" fmla="*/ 6858000 h 6858000"/>
                <a:gd name="connsiteX4" fmla="*/ 2552548 w 3982039"/>
                <a:gd name="connsiteY4" fmla="*/ 0 h 6858000"/>
                <a:gd name="connsiteX0" fmla="*/ 2742093 w 3982039"/>
                <a:gd name="connsiteY0" fmla="*/ 0 h 6858000"/>
                <a:gd name="connsiteX1" fmla="*/ 3982039 w 3982039"/>
                <a:gd name="connsiteY1" fmla="*/ 0 h 6858000"/>
                <a:gd name="connsiteX2" fmla="*/ 3982039 w 3982039"/>
                <a:gd name="connsiteY2" fmla="*/ 6858000 h 6858000"/>
                <a:gd name="connsiteX3" fmla="*/ 0 w 3982039"/>
                <a:gd name="connsiteY3" fmla="*/ 6858000 h 6858000"/>
                <a:gd name="connsiteX4" fmla="*/ 2742093 w 3982039"/>
                <a:gd name="connsiteY4" fmla="*/ 0 h 6858000"/>
                <a:gd name="connsiteX0" fmla="*/ 3070639 w 3982039"/>
                <a:gd name="connsiteY0" fmla="*/ 12637 h 6858000"/>
                <a:gd name="connsiteX1" fmla="*/ 3982039 w 3982039"/>
                <a:gd name="connsiteY1" fmla="*/ 0 h 6858000"/>
                <a:gd name="connsiteX2" fmla="*/ 3982039 w 3982039"/>
                <a:gd name="connsiteY2" fmla="*/ 6858000 h 6858000"/>
                <a:gd name="connsiteX3" fmla="*/ 0 w 3982039"/>
                <a:gd name="connsiteY3" fmla="*/ 6858000 h 6858000"/>
                <a:gd name="connsiteX4" fmla="*/ 3070639 w 3982039"/>
                <a:gd name="connsiteY4" fmla="*/ 12637 h 6858000"/>
                <a:gd name="connsiteX0" fmla="*/ 2830548 w 3982039"/>
                <a:gd name="connsiteY0" fmla="*/ 0 h 6858000"/>
                <a:gd name="connsiteX1" fmla="*/ 3982039 w 3982039"/>
                <a:gd name="connsiteY1" fmla="*/ 0 h 6858000"/>
                <a:gd name="connsiteX2" fmla="*/ 3982039 w 3982039"/>
                <a:gd name="connsiteY2" fmla="*/ 6858000 h 6858000"/>
                <a:gd name="connsiteX3" fmla="*/ 0 w 3982039"/>
                <a:gd name="connsiteY3" fmla="*/ 6858000 h 6858000"/>
                <a:gd name="connsiteX4" fmla="*/ 2830548 w 3982039"/>
                <a:gd name="connsiteY4" fmla="*/ 0 h 6858000"/>
                <a:gd name="connsiteX0" fmla="*/ 2704184 w 3855675"/>
                <a:gd name="connsiteY0" fmla="*/ 0 h 6858000"/>
                <a:gd name="connsiteX1" fmla="*/ 3855675 w 3855675"/>
                <a:gd name="connsiteY1" fmla="*/ 0 h 6858000"/>
                <a:gd name="connsiteX2" fmla="*/ 3855675 w 3855675"/>
                <a:gd name="connsiteY2" fmla="*/ 6858000 h 6858000"/>
                <a:gd name="connsiteX3" fmla="*/ 0 w 3855675"/>
                <a:gd name="connsiteY3" fmla="*/ 6858000 h 6858000"/>
                <a:gd name="connsiteX4" fmla="*/ 2704184 w 3855675"/>
                <a:gd name="connsiteY4" fmla="*/ 0 h 6858000"/>
                <a:gd name="connsiteX0" fmla="*/ 2824229 w 3975720"/>
                <a:gd name="connsiteY0" fmla="*/ 0 h 6858000"/>
                <a:gd name="connsiteX1" fmla="*/ 3975720 w 3975720"/>
                <a:gd name="connsiteY1" fmla="*/ 0 h 6858000"/>
                <a:gd name="connsiteX2" fmla="*/ 3975720 w 3975720"/>
                <a:gd name="connsiteY2" fmla="*/ 6858000 h 6858000"/>
                <a:gd name="connsiteX3" fmla="*/ 0 w 3975720"/>
                <a:gd name="connsiteY3" fmla="*/ 6858000 h 6858000"/>
                <a:gd name="connsiteX4" fmla="*/ 2824229 w 397572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5720" h="6858000">
                  <a:moveTo>
                    <a:pt x="2824229" y="0"/>
                  </a:moveTo>
                  <a:lnTo>
                    <a:pt x="3975720" y="0"/>
                  </a:lnTo>
                  <a:lnTo>
                    <a:pt x="3975720" y="6858000"/>
                  </a:lnTo>
                  <a:lnTo>
                    <a:pt x="0" y="6858000"/>
                  </a:lnTo>
                  <a:lnTo>
                    <a:pt x="2824229" y="0"/>
                  </a:lnTo>
                  <a:close/>
                </a:path>
              </a:pathLst>
            </a:cu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72152" y="2627465"/>
              <a:ext cx="1827429" cy="945435"/>
            </a:xfrm>
            <a:prstGeom prst="rect">
              <a:avLst/>
            </a:prstGeom>
          </p:spPr>
        </p:pic>
      </p:grpSp>
      <p:sp>
        <p:nvSpPr>
          <p:cNvPr id="13" name="TextBox 12"/>
          <p:cNvSpPr txBox="1"/>
          <p:nvPr userDrawn="1"/>
        </p:nvSpPr>
        <p:spPr>
          <a:xfrm>
            <a:off x="3846983" y="6531851"/>
            <a:ext cx="511358" cy="184666"/>
          </a:xfrm>
          <a:prstGeom prst="rect">
            <a:avLst/>
          </a:prstGeom>
        </p:spPr>
        <p:txBody>
          <a:bodyPr wrap="none" lIns="0" tIns="0" rIns="0" bIns="0" anchor="b" anchorCtr="1">
            <a:spAutoFit/>
          </a:bodyPr>
          <a:lstStyle>
            <a:defPPr>
              <a:defRPr lang="en-US"/>
            </a:defPPr>
            <a:lvl1pPr defTabSz="914400">
              <a:defRPr lang="en-US" sz="1200" b="0" smtClean="0">
                <a:solidFill>
                  <a:schemeClr val="accent1"/>
                </a:solidFill>
                <a:latin typeface="Arial"/>
                <a:cs typeface="Arial"/>
              </a:defRPr>
            </a:lvl1pPr>
          </a:lstStyle>
          <a:p>
            <a:pPr lvl="0" algn="ctr"/>
            <a:r>
              <a:rPr lang="en-US" dirty="0" smtClean="0"/>
              <a:t>Internal</a:t>
            </a:r>
          </a:p>
        </p:txBody>
      </p:sp>
    </p:spTree>
    <p:extLst>
      <p:ext uri="{BB962C8B-B14F-4D97-AF65-F5344CB8AC3E}">
        <p14:creationId xmlns:p14="http://schemas.microsoft.com/office/powerpoint/2010/main" val="920297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9871" y="5086351"/>
            <a:ext cx="8591406" cy="987425"/>
          </a:xfrm>
        </p:spPr>
        <p:txBody>
          <a:bodyPr anchor="t" anchorCtr="0">
            <a:normAutofit/>
          </a:bodyPr>
          <a:lstStyle>
            <a:lvl1pPr algn="l">
              <a:defRPr sz="3200" b="1"/>
            </a:lvl1pPr>
          </a:lstStyle>
          <a:p>
            <a:r>
              <a:rPr lang="en-US" smtClean="0"/>
              <a:t>Click to edit Master title style</a:t>
            </a:r>
            <a:endParaRPr lang="en-US" dirty="0"/>
          </a:p>
        </p:txBody>
      </p:sp>
      <p:sp>
        <p:nvSpPr>
          <p:cNvPr id="6" name="Footer Placeholder 5"/>
          <p:cNvSpPr>
            <a:spLocks noGrp="1"/>
          </p:cNvSpPr>
          <p:nvPr>
            <p:ph type="ftr" sz="quarter" idx="11"/>
          </p:nvPr>
        </p:nvSpPr>
        <p:spPr/>
        <p:txBody>
          <a:bodyPr/>
          <a:lstStyle/>
          <a:p>
            <a:r>
              <a:rPr lang="en-US" dirty="0" smtClean="0"/>
              <a:t>DCC Sales Card (INTERNAL USE ONLY)</a:t>
            </a:r>
            <a:endParaRPr lang="en-US" dirty="0"/>
          </a:p>
        </p:txBody>
      </p:sp>
      <p:sp>
        <p:nvSpPr>
          <p:cNvPr id="7" name="Slide Number Placeholder 6"/>
          <p:cNvSpPr>
            <a:spLocks noGrp="1"/>
          </p:cNvSpPr>
          <p:nvPr>
            <p:ph type="sldNum" sz="quarter" idx="12"/>
          </p:nvPr>
        </p:nvSpPr>
        <p:spPr>
          <a:xfrm>
            <a:off x="176176" y="6536810"/>
            <a:ext cx="247795" cy="184666"/>
          </a:xfrm>
          <a:prstGeom prst="rect">
            <a:avLst/>
          </a:prstGeom>
        </p:spPr>
        <p:txBody>
          <a:bodyPr/>
          <a:lstStyle>
            <a:lvl1pPr algn="r">
              <a:defRPr/>
            </a:lvl1pPr>
          </a:lstStyle>
          <a:p>
            <a:fld id="{CC9DA0EB-19B1-491E-9506-B8065BAC8F83}" type="slidenum">
              <a:rPr lang="en-US" smtClean="0"/>
              <a:t>‹#›</a:t>
            </a:fld>
            <a:endParaRPr lang="en-US" dirty="0"/>
          </a:p>
        </p:txBody>
      </p:sp>
      <p:sp>
        <p:nvSpPr>
          <p:cNvPr id="9" name="Picture Placeholder 8"/>
          <p:cNvSpPr>
            <a:spLocks noGrp="1"/>
          </p:cNvSpPr>
          <p:nvPr>
            <p:ph type="pic" sz="quarter" idx="13"/>
          </p:nvPr>
        </p:nvSpPr>
        <p:spPr>
          <a:xfrm>
            <a:off x="0" y="0"/>
            <a:ext cx="9144000" cy="4953000"/>
          </a:xfrm>
        </p:spPr>
        <p:txBody>
          <a:bodyPr/>
          <a:lstStyle/>
          <a:p>
            <a:r>
              <a:rPr lang="en-US" dirty="0" smtClean="0"/>
              <a:t>Click icon to add picture</a:t>
            </a:r>
            <a:endParaRPr lang="en-US" dirty="0"/>
          </a:p>
        </p:txBody>
      </p:sp>
    </p:spTree>
    <p:extLst>
      <p:ext uri="{BB962C8B-B14F-4D97-AF65-F5344CB8AC3E}">
        <p14:creationId xmlns:p14="http://schemas.microsoft.com/office/powerpoint/2010/main" val="2192375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DCC Sales Card (INTERNAL USE ONLY)</a:t>
            </a:r>
            <a:endParaRPr lang="en-US" dirty="0"/>
          </a:p>
        </p:txBody>
      </p:sp>
      <p:sp>
        <p:nvSpPr>
          <p:cNvPr id="7" name="Slide Number Placeholder 6"/>
          <p:cNvSpPr>
            <a:spLocks noGrp="1"/>
          </p:cNvSpPr>
          <p:nvPr>
            <p:ph type="sldNum" sz="quarter" idx="12"/>
          </p:nvPr>
        </p:nvSpPr>
        <p:spPr>
          <a:xfrm>
            <a:off x="176176" y="6536810"/>
            <a:ext cx="247795" cy="184666"/>
          </a:xfrm>
          <a:prstGeom prst="rect">
            <a:avLst/>
          </a:prstGeom>
        </p:spPr>
        <p:txBody>
          <a:bodyPr/>
          <a:lstStyle>
            <a:lvl1pPr algn="r">
              <a:defRPr/>
            </a:lvl1pPr>
          </a:lstStyle>
          <a:p>
            <a:fld id="{CC9DA0EB-19B1-491E-9506-B8065BAC8F83}" type="slidenum">
              <a:rPr lang="en-US" smtClean="0"/>
              <a:t>‹#›</a:t>
            </a:fld>
            <a:endParaRPr lang="en-US" dirty="0"/>
          </a:p>
        </p:txBody>
      </p:sp>
      <p:sp>
        <p:nvSpPr>
          <p:cNvPr id="9" name="Picture Placeholder 8"/>
          <p:cNvSpPr>
            <a:spLocks noGrp="1"/>
          </p:cNvSpPr>
          <p:nvPr>
            <p:ph type="pic" sz="quarter" idx="13"/>
          </p:nvPr>
        </p:nvSpPr>
        <p:spPr>
          <a:xfrm>
            <a:off x="0" y="1"/>
            <a:ext cx="9144000" cy="6181725"/>
          </a:xfrm>
        </p:spPr>
        <p:txBody>
          <a:bodyPr/>
          <a:lstStyle/>
          <a:p>
            <a:r>
              <a:rPr lang="en-US" dirty="0" smtClean="0"/>
              <a:t>Click icon to add picture</a:t>
            </a:r>
            <a:endParaRPr lang="en-US" dirty="0"/>
          </a:p>
        </p:txBody>
      </p:sp>
      <p:cxnSp>
        <p:nvCxnSpPr>
          <p:cNvPr id="8" name="Straight Connector 7"/>
          <p:cNvCxnSpPr/>
          <p:nvPr/>
        </p:nvCxnSpPr>
        <p:spPr>
          <a:xfrm flipH="1">
            <a:off x="0" y="6192712"/>
            <a:ext cx="9144095" cy="0"/>
          </a:xfrm>
          <a:prstGeom prst="line">
            <a:avLst/>
          </a:prstGeom>
          <a:ln w="19050" cmpd="sng">
            <a:solidFill>
              <a:srgbClr val="0C2074"/>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35085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871" y="2130427"/>
            <a:ext cx="8591406" cy="1298574"/>
          </a:xfrm>
        </p:spPr>
        <p:txBody>
          <a:bodyPr bIns="0" anchor="b" anchorCtr="0">
            <a:normAutofit/>
          </a:bodyPr>
          <a:lstStyle>
            <a:lvl1pPr>
              <a:spcBef>
                <a:spcPts val="0"/>
              </a:spcBef>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282520" y="3433715"/>
            <a:ext cx="8588756" cy="770641"/>
          </a:xfrm>
        </p:spPr>
        <p:txBody>
          <a:bodyPr/>
          <a:lstStyle>
            <a:lvl1pPr marL="0" indent="0" algn="l">
              <a:buNone/>
              <a:defRPr b="1">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lang="en-US" dirty="0"/>
          </a:p>
        </p:txBody>
      </p:sp>
      <p:grpSp>
        <p:nvGrpSpPr>
          <p:cNvPr id="26" name="Group 25"/>
          <p:cNvGrpSpPr/>
          <p:nvPr/>
        </p:nvGrpSpPr>
        <p:grpSpPr>
          <a:xfrm>
            <a:off x="0" y="5017693"/>
            <a:ext cx="9144001" cy="632603"/>
            <a:chOff x="0" y="5017693"/>
            <a:chExt cx="9144001" cy="632603"/>
          </a:xfrm>
        </p:grpSpPr>
        <p:pic>
          <p:nvPicPr>
            <p:cNvPr id="27" name="Picture 26"/>
            <p:cNvPicPr>
              <a:picLocks noChangeAspect="1"/>
            </p:cNvPicPr>
            <p:nvPr/>
          </p:nvPicPr>
          <p:blipFill rotWithShape="1">
            <a:blip r:embed="rId2" cstate="print">
              <a:extLst>
                <a:ext uri="{28A0092B-C50C-407E-A947-70E740481C1C}">
                  <a14:useLocalDpi xmlns:a14="http://schemas.microsoft.com/office/drawing/2010/main"/>
                </a:ext>
              </a:extLst>
            </a:blip>
            <a:srcRect t="1" r="16772" b="-42737"/>
            <a:stretch/>
          </p:blipFill>
          <p:spPr>
            <a:xfrm>
              <a:off x="42629" y="5252501"/>
              <a:ext cx="9101372" cy="268406"/>
            </a:xfrm>
            <a:prstGeom prst="rect">
              <a:avLst/>
            </a:prstGeom>
            <a:ln w="85725">
              <a:noFill/>
              <a:headEnd type="stealth" w="lg" len="lg"/>
              <a:tailEnd type="none" w="lg" len="lg"/>
            </a:ln>
            <a:effectLst/>
          </p:spPr>
        </p:pic>
        <p:cxnSp>
          <p:nvCxnSpPr>
            <p:cNvPr id="28" name="Straight Connector 27"/>
            <p:cNvCxnSpPr/>
            <p:nvPr/>
          </p:nvCxnSpPr>
          <p:spPr>
            <a:xfrm>
              <a:off x="0" y="5650296"/>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0" y="501769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4574" y="413242"/>
            <a:ext cx="1487134" cy="654594"/>
          </a:xfrm>
          <a:prstGeom prst="rect">
            <a:avLst/>
          </a:prstGeom>
        </p:spPr>
      </p:pic>
      <p:sp>
        <p:nvSpPr>
          <p:cNvPr id="10" name="TextBox 9"/>
          <p:cNvSpPr txBox="1"/>
          <p:nvPr userDrawn="1"/>
        </p:nvSpPr>
        <p:spPr>
          <a:xfrm>
            <a:off x="4316321" y="6531851"/>
            <a:ext cx="511358" cy="184666"/>
          </a:xfrm>
          <a:prstGeom prst="rect">
            <a:avLst/>
          </a:prstGeom>
        </p:spPr>
        <p:txBody>
          <a:bodyPr wrap="none" lIns="0" tIns="0" rIns="0" bIns="0" anchor="b" anchorCtr="1">
            <a:spAutoFit/>
          </a:bodyPr>
          <a:lstStyle>
            <a:defPPr>
              <a:defRPr lang="en-US"/>
            </a:defPPr>
            <a:lvl1pPr defTabSz="914400">
              <a:defRPr lang="en-US" sz="1200" b="0" smtClean="0">
                <a:solidFill>
                  <a:schemeClr val="accent1"/>
                </a:solidFill>
                <a:latin typeface="Arial"/>
                <a:cs typeface="Arial"/>
              </a:defRPr>
            </a:lvl1pPr>
          </a:lstStyle>
          <a:p>
            <a:pPr lvl="0" algn="ctr"/>
            <a:r>
              <a:rPr lang="en-US" dirty="0" smtClean="0"/>
              <a:t>Internal</a:t>
            </a:r>
          </a:p>
        </p:txBody>
      </p:sp>
    </p:spTree>
    <p:extLst>
      <p:ext uri="{BB962C8B-B14F-4D97-AF65-F5344CB8AC3E}">
        <p14:creationId xmlns:p14="http://schemas.microsoft.com/office/powerpoint/2010/main" val="2200320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DCC Sales Card (INTERNAL USE ONLY)</a:t>
            </a:r>
            <a:endParaRPr lang="en-US" dirty="0"/>
          </a:p>
        </p:txBody>
      </p:sp>
      <p:sp>
        <p:nvSpPr>
          <p:cNvPr id="6" name="Slide Number Placeholder 5"/>
          <p:cNvSpPr>
            <a:spLocks noGrp="1"/>
          </p:cNvSpPr>
          <p:nvPr>
            <p:ph type="sldNum" sz="quarter" idx="12"/>
          </p:nvPr>
        </p:nvSpPr>
        <p:spPr>
          <a:xfrm>
            <a:off x="176176" y="6536810"/>
            <a:ext cx="247795" cy="184666"/>
          </a:xfrm>
          <a:prstGeom prst="rect">
            <a:avLst/>
          </a:prstGeom>
        </p:spPr>
        <p:txBody>
          <a:bodyPr/>
          <a:lstStyle>
            <a:lvl1pPr algn="r">
              <a:defRPr/>
            </a:lvl1pPr>
          </a:lstStyle>
          <a:p>
            <a:fld id="{CC9DA0EB-19B1-491E-9506-B8065BAC8F83}" type="slidenum">
              <a:rPr lang="en-US" smtClean="0"/>
              <a:t>‹#›</a:t>
            </a:fld>
            <a:endParaRPr lang="en-US" dirty="0"/>
          </a:p>
        </p:txBody>
      </p:sp>
    </p:spTree>
    <p:extLst>
      <p:ext uri="{BB962C8B-B14F-4D97-AF65-F5344CB8AC3E}">
        <p14:creationId xmlns:p14="http://schemas.microsoft.com/office/powerpoint/2010/main" val="2017925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4898" y="6268467"/>
            <a:ext cx="779707" cy="538255"/>
          </a:xfrm>
          <a:prstGeom prst="rect">
            <a:avLst/>
          </a:prstGeom>
        </p:spPr>
      </p:pic>
      <p:sp>
        <p:nvSpPr>
          <p:cNvPr id="2" name="Title 1"/>
          <p:cNvSpPr>
            <a:spLocks noGrp="1"/>
          </p:cNvSpPr>
          <p:nvPr>
            <p:ph type="title" hasCustomPrompt="1"/>
          </p:nvPr>
        </p:nvSpPr>
        <p:spPr>
          <a:xfrm>
            <a:off x="279870" y="2282826"/>
            <a:ext cx="8574735" cy="2292351"/>
          </a:xfrm>
        </p:spPr>
        <p:txBody>
          <a:bodyPr anchor="ctr" anchorCtr="0">
            <a:normAutofit/>
          </a:bodyPr>
          <a:lstStyle>
            <a:lvl1pPr algn="l">
              <a:spcBef>
                <a:spcPts val="0"/>
              </a:spcBef>
              <a:defRPr sz="4800" b="1" cap="none" baseline="0">
                <a:solidFill>
                  <a:schemeClr val="bg1"/>
                </a:solidFill>
              </a:defRPr>
            </a:lvl1pPr>
          </a:lstStyle>
          <a:p>
            <a:r>
              <a:rPr lang="en-US" dirty="0" smtClean="0"/>
              <a:t>Click To Edit Master Title Style</a:t>
            </a:r>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dirty="0" smtClean="0"/>
              <a:t>DCC Sales Card (INTERNAL USE ONLY)</a:t>
            </a:r>
            <a:endParaRPr lang="en-US" dirty="0"/>
          </a:p>
        </p:txBody>
      </p:sp>
      <p:sp>
        <p:nvSpPr>
          <p:cNvPr id="6" name="Slide Number Placeholder 5"/>
          <p:cNvSpPr>
            <a:spLocks noGrp="1"/>
          </p:cNvSpPr>
          <p:nvPr>
            <p:ph type="sldNum" sz="quarter" idx="12"/>
          </p:nvPr>
        </p:nvSpPr>
        <p:spPr>
          <a:xfrm>
            <a:off x="176176" y="6536810"/>
            <a:ext cx="247795" cy="184666"/>
          </a:xfrm>
          <a:prstGeom prst="rect">
            <a:avLst/>
          </a:prstGeom>
        </p:spPr>
        <p:txBody>
          <a:bodyPr/>
          <a:lstStyle>
            <a:lvl1pPr algn="r">
              <a:defRPr>
                <a:solidFill>
                  <a:schemeClr val="bg1"/>
                </a:solidFill>
              </a:defRPr>
            </a:lvl1pPr>
          </a:lstStyle>
          <a:p>
            <a:fld id="{CC9DA0EB-19B1-491E-9506-B8065BAC8F83}" type="slidenum">
              <a:rPr lang="en-US" smtClean="0"/>
              <a:t>‹#›</a:t>
            </a:fld>
            <a:endParaRPr lang="en-US" dirty="0"/>
          </a:p>
        </p:txBody>
      </p:sp>
      <p:cxnSp>
        <p:nvCxnSpPr>
          <p:cNvPr id="8" name="Straight Connector 7"/>
          <p:cNvCxnSpPr/>
          <p:nvPr/>
        </p:nvCxnSpPr>
        <p:spPr>
          <a:xfrm flipH="1">
            <a:off x="0" y="6192712"/>
            <a:ext cx="9144095" cy="0"/>
          </a:xfrm>
          <a:prstGeom prst="line">
            <a:avLst/>
          </a:prstGeom>
          <a:ln w="1905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0" name="Text Placeholder 3"/>
          <p:cNvSpPr txBox="1">
            <a:spLocks/>
          </p:cNvSpPr>
          <p:nvPr/>
        </p:nvSpPr>
        <p:spPr>
          <a:xfrm>
            <a:off x="405893" y="6536810"/>
            <a:ext cx="135166" cy="184666"/>
          </a:xfrm>
          <a:prstGeom prst="rect">
            <a:avLst/>
          </a:prstGeom>
        </p:spPr>
        <p:txBody>
          <a:bodyPr wrap="square" lIns="0" tIns="0" rIns="0" bIns="0" anchor="b" anchorCtr="0">
            <a:spAutoFit/>
          </a:bodyPr>
          <a:lstStyle>
            <a:defPPr>
              <a:defRPr lang="en-US"/>
            </a:defPPr>
            <a:lvl1pPr>
              <a:defRPr sz="1200" b="0">
                <a:latin typeface="Arial"/>
                <a:cs typeface="Arial"/>
              </a:defRPr>
            </a:lvl1pPr>
          </a:lstStyle>
          <a:p>
            <a:pPr lvl="0" algn="ctr"/>
            <a:r>
              <a:rPr lang="en-US" dirty="0" smtClean="0">
                <a:solidFill>
                  <a:schemeClr val="bg1"/>
                </a:solidFill>
              </a:rPr>
              <a:t>/</a:t>
            </a:r>
            <a:endParaRPr lang="en-US" dirty="0">
              <a:solidFill>
                <a:schemeClr val="bg1"/>
              </a:solidFill>
            </a:endParaRPr>
          </a:p>
        </p:txBody>
      </p:sp>
      <p:sp>
        <p:nvSpPr>
          <p:cNvPr id="9" name="TextBox 8"/>
          <p:cNvSpPr txBox="1"/>
          <p:nvPr/>
        </p:nvSpPr>
        <p:spPr>
          <a:xfrm>
            <a:off x="3912364" y="6531851"/>
            <a:ext cx="1319272" cy="184666"/>
          </a:xfrm>
          <a:prstGeom prst="rect">
            <a:avLst/>
          </a:prstGeom>
        </p:spPr>
        <p:txBody>
          <a:bodyPr wrap="none" lIns="0" tIns="0" rIns="0" bIns="0" anchor="b" anchorCtr="1">
            <a:spAutoFit/>
          </a:bodyPr>
          <a:lstStyle>
            <a:defPPr>
              <a:defRPr lang="en-US"/>
            </a:defPPr>
            <a:lvl1pPr defTabSz="914400">
              <a:defRPr lang="en-US" sz="1200" b="0" smtClean="0">
                <a:solidFill>
                  <a:schemeClr val="accent1"/>
                </a:solidFill>
                <a:latin typeface="Arial"/>
                <a:cs typeface="Arial"/>
              </a:defRPr>
            </a:lvl1pPr>
          </a:lstStyle>
          <a:p>
            <a:pPr lvl="0"/>
            <a:r>
              <a:rPr lang="en-US" dirty="0" smtClean="0">
                <a:solidFill>
                  <a:schemeClr val="bg1"/>
                </a:solidFill>
              </a:rPr>
              <a:t>Elavon Confidential</a:t>
            </a:r>
          </a:p>
        </p:txBody>
      </p:sp>
    </p:spTree>
    <p:extLst>
      <p:ext uri="{BB962C8B-B14F-4D97-AF65-F5344CB8AC3E}">
        <p14:creationId xmlns:p14="http://schemas.microsoft.com/office/powerpoint/2010/main" val="416686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79871" y="161926"/>
            <a:ext cx="4292130" cy="127727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79870" y="1438275"/>
            <a:ext cx="4292130" cy="4687889"/>
          </a:xfrm>
        </p:spPr>
        <p:txBody>
          <a:bodyPr>
            <a:normAutofit/>
          </a:bodyPr>
          <a:lstStyle>
            <a:lvl1pPr>
              <a:defRPr sz="2400"/>
            </a:lvl1pPr>
            <a:lvl2pPr>
              <a:defRPr sz="2000"/>
            </a:lvl2pPr>
            <a:lvl3pPr>
              <a:defRPr sz="1600"/>
            </a:lvl3pPr>
            <a:lvl4pPr>
              <a:defRPr sz="1200"/>
            </a:lvl4pPr>
            <a:lvl5pPr>
              <a:defRPr sz="11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hasCustomPrompt="1"/>
          </p:nvPr>
        </p:nvSpPr>
        <p:spPr>
          <a:xfrm>
            <a:off x="4572001" y="161925"/>
            <a:ext cx="4299276" cy="5964240"/>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dirty="0" smtClean="0"/>
              <a:t>Object</a:t>
            </a:r>
            <a:endParaRPr lang="en-US" dirty="0"/>
          </a:p>
        </p:txBody>
      </p:sp>
      <p:sp>
        <p:nvSpPr>
          <p:cNvPr id="6" name="Footer Placeholder 5"/>
          <p:cNvSpPr>
            <a:spLocks noGrp="1"/>
          </p:cNvSpPr>
          <p:nvPr>
            <p:ph type="ftr" sz="quarter" idx="11"/>
          </p:nvPr>
        </p:nvSpPr>
        <p:spPr/>
        <p:txBody>
          <a:bodyPr/>
          <a:lstStyle/>
          <a:p>
            <a:r>
              <a:rPr lang="en-US" dirty="0" smtClean="0"/>
              <a:t>DCC Sales Card (INTERNAL USE ONLY)</a:t>
            </a:r>
            <a:endParaRPr lang="en-US" dirty="0"/>
          </a:p>
        </p:txBody>
      </p:sp>
      <p:sp>
        <p:nvSpPr>
          <p:cNvPr id="7" name="Slide Number Placeholder 6"/>
          <p:cNvSpPr>
            <a:spLocks noGrp="1"/>
          </p:cNvSpPr>
          <p:nvPr>
            <p:ph type="sldNum" sz="quarter" idx="12"/>
          </p:nvPr>
        </p:nvSpPr>
        <p:spPr>
          <a:xfrm>
            <a:off x="176176" y="6536810"/>
            <a:ext cx="247795" cy="184666"/>
          </a:xfrm>
          <a:prstGeom prst="rect">
            <a:avLst/>
          </a:prstGeom>
        </p:spPr>
        <p:txBody>
          <a:bodyPr/>
          <a:lstStyle>
            <a:lvl1pPr algn="r">
              <a:defRPr/>
            </a:lvl1pPr>
          </a:lstStyle>
          <a:p>
            <a:fld id="{CC9DA0EB-19B1-491E-9506-B8065BAC8F83}" type="slidenum">
              <a:rPr lang="en-US" smtClean="0"/>
              <a:t>‹#›</a:t>
            </a:fld>
            <a:endParaRPr lang="en-US" dirty="0"/>
          </a:p>
        </p:txBody>
      </p:sp>
    </p:spTree>
    <p:extLst>
      <p:ext uri="{BB962C8B-B14F-4D97-AF65-F5344CB8AC3E}">
        <p14:creationId xmlns:p14="http://schemas.microsoft.com/office/powerpoint/2010/main" val="3319406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79870" y="1019176"/>
            <a:ext cx="4217517" cy="936626"/>
          </a:xfrm>
        </p:spPr>
        <p:txBody>
          <a:bodyPr anchor="ctr" anchorCtr="0">
            <a:normAutofit/>
          </a:bodyPr>
          <a:lstStyle>
            <a:lvl1pPr marL="0" indent="0">
              <a:buNone/>
              <a:defRPr sz="24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279870" y="1952625"/>
            <a:ext cx="4217517" cy="4173538"/>
          </a:xfrm>
        </p:spPr>
        <p:txBody>
          <a:bodyPr>
            <a:normAutofit/>
          </a:bodyPr>
          <a:lstStyle>
            <a:lvl1pPr>
              <a:defRPr sz="2400"/>
            </a:lvl1pPr>
            <a:lvl2pPr>
              <a:defRPr sz="2000"/>
            </a:lvl2pPr>
            <a:lvl3pPr>
              <a:defRPr sz="1600"/>
            </a:lvl3pPr>
            <a:lvl4pPr>
              <a:defRPr sz="1200"/>
            </a:lvl4pPr>
            <a:lvl5pPr>
              <a:defRPr sz="10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6" y="1019176"/>
            <a:ext cx="4226250" cy="936626"/>
          </a:xfrm>
        </p:spPr>
        <p:txBody>
          <a:bodyPr anchor="ctr" anchorCtr="0">
            <a:normAutofit/>
          </a:bodyPr>
          <a:lstStyle>
            <a:lvl1pPr marL="0" indent="0">
              <a:buNone/>
              <a:defRPr sz="24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4645026" y="1952625"/>
            <a:ext cx="4226250" cy="4173538"/>
          </a:xfrm>
        </p:spPr>
        <p:txBody>
          <a:bodyPr>
            <a:normAutofit/>
          </a:bodyPr>
          <a:lstStyle>
            <a:lvl1pPr>
              <a:defRPr sz="2400"/>
            </a:lvl1pPr>
            <a:lvl2pPr>
              <a:defRPr sz="2000"/>
            </a:lvl2pPr>
            <a:lvl3pPr>
              <a:defRPr sz="1600" b="0" i="0"/>
            </a:lvl3pPr>
            <a:lvl4pPr>
              <a:defRPr sz="1200"/>
            </a:lvl4pPr>
            <a:lvl5pPr>
              <a:defRPr sz="10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US" dirty="0" smtClean="0"/>
              <a:t>DCC Sales Card (INTERNAL USE ONLY)</a:t>
            </a:r>
            <a:endParaRPr lang="en-US" dirty="0"/>
          </a:p>
        </p:txBody>
      </p:sp>
      <p:sp>
        <p:nvSpPr>
          <p:cNvPr id="9" name="Slide Number Placeholder 8"/>
          <p:cNvSpPr>
            <a:spLocks noGrp="1"/>
          </p:cNvSpPr>
          <p:nvPr>
            <p:ph type="sldNum" sz="quarter" idx="12"/>
          </p:nvPr>
        </p:nvSpPr>
        <p:spPr>
          <a:xfrm>
            <a:off x="176176" y="6536810"/>
            <a:ext cx="247795" cy="184666"/>
          </a:xfrm>
          <a:prstGeom prst="rect">
            <a:avLst/>
          </a:prstGeom>
        </p:spPr>
        <p:txBody>
          <a:bodyPr/>
          <a:lstStyle>
            <a:lvl1pPr algn="r">
              <a:defRPr/>
            </a:lvl1pPr>
          </a:lstStyle>
          <a:p>
            <a:fld id="{CC9DA0EB-19B1-491E-9506-B8065BAC8F83}" type="slidenum">
              <a:rPr lang="en-US" smtClean="0"/>
              <a:t>‹#›</a:t>
            </a:fld>
            <a:endParaRPr lang="en-US" dirty="0"/>
          </a:p>
        </p:txBody>
      </p:sp>
    </p:spTree>
    <p:extLst>
      <p:ext uri="{BB962C8B-B14F-4D97-AF65-F5344CB8AC3E}">
        <p14:creationId xmlns:p14="http://schemas.microsoft.com/office/powerpoint/2010/main" val="1449244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79870" y="1019175"/>
            <a:ext cx="4215930" cy="5106989"/>
          </a:xfrm>
        </p:spPr>
        <p:txBody>
          <a:bodyPr>
            <a:normAutofit/>
          </a:bodyPr>
          <a:lstStyle>
            <a:lvl1pPr>
              <a:defRPr sz="2400"/>
            </a:lvl1pPr>
            <a:lvl2pPr>
              <a:spcBef>
                <a:spcPts val="600"/>
              </a:spcBef>
              <a:defRPr sz="2000"/>
            </a:lvl2pPr>
            <a:lvl3pPr>
              <a:spcBef>
                <a:spcPts val="600"/>
              </a:spcBef>
              <a:defRPr sz="1600"/>
            </a:lvl3pPr>
            <a:lvl4pPr>
              <a:spcBef>
                <a:spcPts val="600"/>
              </a:spcBef>
              <a:defRPr sz="1200"/>
            </a:lvl4pPr>
            <a:lvl5pPr>
              <a:spcBef>
                <a:spcPts val="600"/>
              </a:spcBef>
              <a:defRPr sz="11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019175"/>
            <a:ext cx="4223076" cy="5106989"/>
          </a:xfrm>
        </p:spPr>
        <p:txBody>
          <a:bodyPr>
            <a:normAutofit/>
          </a:bodyPr>
          <a:lstStyle>
            <a:lvl1pPr>
              <a:defRPr sz="2400"/>
            </a:lvl1pPr>
            <a:lvl2pPr>
              <a:spcBef>
                <a:spcPts val="600"/>
              </a:spcBef>
              <a:defRPr sz="2000"/>
            </a:lvl2pPr>
            <a:lvl3pPr>
              <a:spcBef>
                <a:spcPts val="600"/>
              </a:spcBef>
              <a:defRPr sz="1600"/>
            </a:lvl3pPr>
            <a:lvl4pPr>
              <a:spcBef>
                <a:spcPts val="600"/>
              </a:spcBef>
              <a:defRPr sz="1200"/>
            </a:lvl4pPr>
            <a:lvl5pPr>
              <a:spcBef>
                <a:spcPts val="600"/>
              </a:spcBef>
              <a:defRPr sz="11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r>
              <a:rPr lang="en-US" dirty="0" smtClean="0"/>
              <a:t>DCC Sales Card (INTERNAL USE ONLY)</a:t>
            </a:r>
            <a:endParaRPr lang="en-US" dirty="0"/>
          </a:p>
        </p:txBody>
      </p:sp>
      <p:sp>
        <p:nvSpPr>
          <p:cNvPr id="7" name="Slide Number Placeholder 6"/>
          <p:cNvSpPr>
            <a:spLocks noGrp="1"/>
          </p:cNvSpPr>
          <p:nvPr>
            <p:ph type="sldNum" sz="quarter" idx="12"/>
          </p:nvPr>
        </p:nvSpPr>
        <p:spPr>
          <a:xfrm>
            <a:off x="176176" y="6536810"/>
            <a:ext cx="247795" cy="184666"/>
          </a:xfrm>
          <a:prstGeom prst="rect">
            <a:avLst/>
          </a:prstGeom>
        </p:spPr>
        <p:txBody>
          <a:bodyPr/>
          <a:lstStyle>
            <a:lvl1pPr algn="r">
              <a:defRPr/>
            </a:lvl1pPr>
          </a:lstStyle>
          <a:p>
            <a:fld id="{CC9DA0EB-19B1-491E-9506-B8065BAC8F83}" type="slidenum">
              <a:rPr lang="en-US" smtClean="0"/>
              <a:t>‹#›</a:t>
            </a:fld>
            <a:endParaRPr lang="en-US" dirty="0"/>
          </a:p>
        </p:txBody>
      </p:sp>
    </p:spTree>
    <p:extLst>
      <p:ext uri="{BB962C8B-B14F-4D97-AF65-F5344CB8AC3E}">
        <p14:creationId xmlns:p14="http://schemas.microsoft.com/office/powerpoint/2010/main" val="4238437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smtClean="0"/>
              <a:t>DCC Sales Card (INTERNAL USE ONLY)</a:t>
            </a:r>
            <a:endParaRPr lang="en-US" dirty="0"/>
          </a:p>
        </p:txBody>
      </p:sp>
      <p:sp>
        <p:nvSpPr>
          <p:cNvPr id="5" name="Slide Number Placeholder 4"/>
          <p:cNvSpPr>
            <a:spLocks noGrp="1"/>
          </p:cNvSpPr>
          <p:nvPr>
            <p:ph type="sldNum" sz="quarter" idx="12"/>
          </p:nvPr>
        </p:nvSpPr>
        <p:spPr>
          <a:xfrm>
            <a:off x="176176" y="6536810"/>
            <a:ext cx="247795" cy="184666"/>
          </a:xfrm>
          <a:prstGeom prst="rect">
            <a:avLst/>
          </a:prstGeom>
        </p:spPr>
        <p:txBody>
          <a:bodyPr/>
          <a:lstStyle>
            <a:lvl1pPr algn="r">
              <a:defRPr/>
            </a:lvl1pPr>
          </a:lstStyle>
          <a:p>
            <a:fld id="{CC9DA0EB-19B1-491E-9506-B8065BAC8F83}" type="slidenum">
              <a:rPr lang="en-US" smtClean="0"/>
              <a:t>‹#›</a:t>
            </a:fld>
            <a:endParaRPr lang="en-US" dirty="0"/>
          </a:p>
        </p:txBody>
      </p:sp>
    </p:spTree>
    <p:extLst>
      <p:ext uri="{BB962C8B-B14F-4D97-AF65-F5344CB8AC3E}">
        <p14:creationId xmlns:p14="http://schemas.microsoft.com/office/powerpoint/2010/main" val="2285016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DCC Sales Card (INTERNAL USE ONLY)</a:t>
            </a:r>
            <a:endParaRPr lang="en-US" dirty="0"/>
          </a:p>
        </p:txBody>
      </p:sp>
      <p:sp>
        <p:nvSpPr>
          <p:cNvPr id="4" name="Slide Number Placeholder 3"/>
          <p:cNvSpPr>
            <a:spLocks noGrp="1"/>
          </p:cNvSpPr>
          <p:nvPr>
            <p:ph type="sldNum" sz="quarter" idx="12"/>
          </p:nvPr>
        </p:nvSpPr>
        <p:spPr>
          <a:xfrm>
            <a:off x="176176" y="6536810"/>
            <a:ext cx="247795" cy="184666"/>
          </a:xfrm>
          <a:prstGeom prst="rect">
            <a:avLst/>
          </a:prstGeom>
        </p:spPr>
        <p:txBody>
          <a:bodyPr/>
          <a:lstStyle>
            <a:lvl1pPr algn="r">
              <a:defRPr/>
            </a:lvl1pPr>
          </a:lstStyle>
          <a:p>
            <a:fld id="{CC9DA0EB-19B1-491E-9506-B8065BAC8F83}" type="slidenum">
              <a:rPr lang="en-US" smtClean="0"/>
              <a:t>‹#›</a:t>
            </a:fld>
            <a:endParaRPr lang="en-US" dirty="0"/>
          </a:p>
        </p:txBody>
      </p:sp>
    </p:spTree>
    <p:extLst>
      <p:ext uri="{BB962C8B-B14F-4D97-AF65-F5344CB8AC3E}">
        <p14:creationId xmlns:p14="http://schemas.microsoft.com/office/powerpoint/2010/main" val="218019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9871" y="156210"/>
            <a:ext cx="8591406" cy="859536"/>
          </a:xfrm>
          <a:prstGeom prst="rect">
            <a:avLst/>
          </a:prstGeom>
        </p:spPr>
        <p:txBody>
          <a:bodyPr vert="horz" lIns="0" tIns="45720" rIns="4572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86442" y="1028700"/>
            <a:ext cx="8584834" cy="5088038"/>
          </a:xfrm>
          <a:prstGeom prst="rect">
            <a:avLst/>
          </a:prstGeom>
        </p:spPr>
        <p:txBody>
          <a:bodyPr vert="horz" lIns="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279871" y="6536810"/>
            <a:ext cx="2895600" cy="184666"/>
          </a:xfrm>
          <a:prstGeom prst="rect">
            <a:avLst/>
          </a:prstGeom>
        </p:spPr>
        <p:txBody>
          <a:bodyPr wrap="square" lIns="0" tIns="0" rIns="0" bIns="0" anchor="b" anchorCtr="0">
            <a:spAutoFit/>
          </a:bodyPr>
          <a:lstStyle>
            <a:lvl1pPr>
              <a:defRPr lang="en-US" sz="1200" b="0" dirty="0">
                <a:solidFill>
                  <a:schemeClr val="accent1"/>
                </a:solidFill>
                <a:latin typeface="Arial"/>
                <a:cs typeface="Arial"/>
              </a:defRPr>
            </a:lvl1pPr>
          </a:lstStyle>
          <a:p>
            <a:r>
              <a:rPr lang="en-US" dirty="0" smtClean="0"/>
              <a:t>DCC Sales Card (INTERNAL USE ONLY)</a:t>
            </a:r>
            <a:endParaRPr lang="en-US" dirty="0"/>
          </a:p>
        </p:txBody>
      </p:sp>
      <p:cxnSp>
        <p:nvCxnSpPr>
          <p:cNvPr id="10" name="Straight Connector 9"/>
          <p:cNvCxnSpPr/>
          <p:nvPr/>
        </p:nvCxnSpPr>
        <p:spPr>
          <a:xfrm flipH="1">
            <a:off x="0" y="6192712"/>
            <a:ext cx="9144095" cy="0"/>
          </a:xfrm>
          <a:prstGeom prst="line">
            <a:avLst/>
          </a:prstGeom>
          <a:ln w="19050" cmpd="sng">
            <a:solidFill>
              <a:srgbClr val="0C2074"/>
            </a:solidFill>
          </a:ln>
          <a:effectLst/>
        </p:spPr>
        <p:style>
          <a:lnRef idx="2">
            <a:schemeClr val="accent1"/>
          </a:lnRef>
          <a:fillRef idx="0">
            <a:schemeClr val="accent1"/>
          </a:fillRef>
          <a:effectRef idx="1">
            <a:schemeClr val="accent1"/>
          </a:effectRef>
          <a:fontRef idx="minor">
            <a:schemeClr val="tx1"/>
          </a:fontRef>
        </p:style>
      </p:cxnSp>
      <p:pic>
        <p:nvPicPr>
          <p:cNvPr id="11" name="Picture 1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819390" y="6267655"/>
            <a:ext cx="1051560" cy="462866"/>
          </a:xfrm>
          <a:prstGeom prst="rect">
            <a:avLst/>
          </a:prstGeom>
        </p:spPr>
      </p:pic>
      <p:sp>
        <p:nvSpPr>
          <p:cNvPr id="12" name="TextBox 11"/>
          <p:cNvSpPr txBox="1"/>
          <p:nvPr/>
        </p:nvSpPr>
        <p:spPr>
          <a:xfrm>
            <a:off x="4323180" y="6531851"/>
            <a:ext cx="511358" cy="184666"/>
          </a:xfrm>
          <a:prstGeom prst="rect">
            <a:avLst/>
          </a:prstGeom>
        </p:spPr>
        <p:txBody>
          <a:bodyPr wrap="none" lIns="0" tIns="0" rIns="0" bIns="0" anchor="b" anchorCtr="1">
            <a:spAutoFit/>
          </a:bodyPr>
          <a:lstStyle>
            <a:defPPr>
              <a:defRPr lang="en-US"/>
            </a:defPPr>
            <a:lvl1pPr defTabSz="914400">
              <a:defRPr lang="en-US" sz="1200" b="0" smtClean="0">
                <a:solidFill>
                  <a:schemeClr val="accent1"/>
                </a:solidFill>
                <a:latin typeface="Arial"/>
                <a:cs typeface="Arial"/>
              </a:defRPr>
            </a:lvl1pPr>
          </a:lstStyle>
          <a:p>
            <a:pPr lvl="0" algn="l"/>
            <a:r>
              <a:rPr lang="en-US" dirty="0" smtClean="0"/>
              <a:t>Internal</a:t>
            </a:r>
          </a:p>
        </p:txBody>
      </p:sp>
    </p:spTree>
    <p:extLst>
      <p:ext uri="{BB962C8B-B14F-4D97-AF65-F5344CB8AC3E}">
        <p14:creationId xmlns:p14="http://schemas.microsoft.com/office/powerpoint/2010/main" val="34418736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1218987" rtl="0" eaLnBrk="1" latinLnBrk="0" hangingPunct="1">
        <a:spcBef>
          <a:spcPts val="600"/>
        </a:spcBef>
        <a:buNone/>
        <a:defRPr sz="3200" b="1" kern="1200">
          <a:solidFill>
            <a:schemeClr val="accent1"/>
          </a:solidFill>
          <a:latin typeface="+mj-lt"/>
          <a:ea typeface="+mj-ea"/>
          <a:cs typeface="+mj-cs"/>
        </a:defRPr>
      </a:lvl1pPr>
    </p:titleStyle>
    <p:bodyStyle>
      <a:lvl1pPr marL="0" indent="0" algn="l" defTabSz="1218987" rtl="0" eaLnBrk="1" latinLnBrk="0" hangingPunct="1">
        <a:spcBef>
          <a:spcPts val="600"/>
        </a:spcBef>
        <a:buFontTx/>
        <a:buNone/>
        <a:defRPr sz="2400" kern="1200">
          <a:solidFill>
            <a:schemeClr val="accent1"/>
          </a:solidFill>
          <a:latin typeface="+mn-lt"/>
          <a:ea typeface="+mn-ea"/>
          <a:cs typeface="+mn-cs"/>
        </a:defRPr>
      </a:lvl1pPr>
      <a:lvl2pPr marL="395288" indent="-168275" algn="l" defTabSz="1218987" rtl="0" eaLnBrk="1" latinLnBrk="0" hangingPunct="1">
        <a:spcBef>
          <a:spcPts val="600"/>
        </a:spcBef>
        <a:buFont typeface="Arial" panose="020B0604020202020204" pitchFamily="34" charset="0"/>
        <a:buChar char="•"/>
        <a:defRPr sz="2000" kern="1200">
          <a:solidFill>
            <a:schemeClr val="accent1"/>
          </a:solidFill>
          <a:latin typeface="+mn-lt"/>
          <a:ea typeface="+mn-ea"/>
          <a:cs typeface="+mn-cs"/>
        </a:defRPr>
      </a:lvl2pPr>
      <a:lvl3pPr marL="631825" indent="-169863" algn="l" defTabSz="1218987" rtl="0" eaLnBrk="1" latinLnBrk="0" hangingPunct="1">
        <a:spcBef>
          <a:spcPts val="600"/>
        </a:spcBef>
        <a:buFont typeface="Arial" panose="020B0604020202020204" pitchFamily="34" charset="0"/>
        <a:buChar char="•"/>
        <a:defRPr sz="1600" kern="1200">
          <a:solidFill>
            <a:schemeClr val="accent1"/>
          </a:solidFill>
          <a:latin typeface="+mn-lt"/>
          <a:ea typeface="+mn-ea"/>
          <a:cs typeface="+mn-cs"/>
        </a:defRPr>
      </a:lvl3pPr>
      <a:lvl4pPr marL="744538" indent="-112713" algn="l" defTabSz="1218987" rtl="0" eaLnBrk="1" latinLnBrk="0" hangingPunct="1">
        <a:spcBef>
          <a:spcPts val="600"/>
        </a:spcBef>
        <a:buFont typeface="Arial" panose="020B0604020202020204" pitchFamily="34" charset="0"/>
        <a:buChar char="•"/>
        <a:defRPr sz="1200" kern="1200">
          <a:solidFill>
            <a:schemeClr val="accent1"/>
          </a:solidFill>
          <a:latin typeface="+mn-lt"/>
          <a:ea typeface="+mn-ea"/>
          <a:cs typeface="+mn-cs"/>
        </a:defRPr>
      </a:lvl4pPr>
      <a:lvl5pPr marL="914400" indent="-112713" algn="l" defTabSz="1218987" rtl="0" eaLnBrk="1" latinLnBrk="0" hangingPunct="1">
        <a:spcBef>
          <a:spcPts val="600"/>
        </a:spcBef>
        <a:buFont typeface="Arial" panose="020B0604020202020204" pitchFamily="34" charset="0"/>
        <a:buChar char="•"/>
        <a:defRPr sz="1000" kern="1200">
          <a:solidFill>
            <a:schemeClr val="accent1"/>
          </a:solidFill>
          <a:latin typeface="+mn-lt"/>
          <a:ea typeface="+mn-ea"/>
          <a:cs typeface="+mn-cs"/>
        </a:defRPr>
      </a:lvl5pPr>
      <a:lvl6pPr marL="3352213" indent="-304747" algn="l" defTabSz="1218987"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82418" y="840053"/>
            <a:ext cx="4097218" cy="1163395"/>
          </a:xfrm>
          <a:prstGeom prst="rect">
            <a:avLst/>
          </a:prstGeom>
          <a:solidFill>
            <a:srgbClr val="EDAA00"/>
          </a:solidFill>
          <a:ln>
            <a:noFill/>
          </a:ln>
        </p:spPr>
        <p:txBody>
          <a:bodyPr wrap="square" rtlCol="0">
            <a:spAutoFit/>
          </a:bodyPr>
          <a:lstStyle/>
          <a:p>
            <a:pPr>
              <a:lnSpc>
                <a:spcPct val="120000"/>
              </a:lnSpc>
            </a:pPr>
            <a:r>
              <a:rPr lang="en-US" sz="1400" b="1" dirty="0" smtClean="0">
                <a:solidFill>
                  <a:schemeClr val="bg1"/>
                </a:solidFill>
              </a:rPr>
              <a:t>Value Prop:</a:t>
            </a:r>
            <a:r>
              <a:rPr lang="en-US" sz="1400" dirty="0">
                <a:solidFill>
                  <a:schemeClr val="bg1"/>
                </a:solidFill>
              </a:rPr>
              <a:t> </a:t>
            </a:r>
            <a:r>
              <a:rPr lang="en-US" sz="1100" dirty="0">
                <a:solidFill>
                  <a:schemeClr val="bg1"/>
                </a:solidFill>
              </a:rPr>
              <a:t>ACH-Echeck is a service that allows businesses to leverage the benefits of check acceptance without the hassle of physical check acceptance. Bank account payments can be accepted as easily as credit or debit from </a:t>
            </a:r>
            <a:r>
              <a:rPr lang="en-US" sz="1100" dirty="0" smtClean="0">
                <a:solidFill>
                  <a:schemeClr val="bg2"/>
                </a:solidFill>
              </a:rPr>
              <a:t>customers</a:t>
            </a:r>
            <a:r>
              <a:rPr lang="en-US" sz="1100" dirty="0" smtClean="0">
                <a:solidFill>
                  <a:schemeClr val="bg1"/>
                </a:solidFill>
              </a:rPr>
              <a:t> </a:t>
            </a:r>
            <a:r>
              <a:rPr lang="en-US" sz="1100" dirty="0">
                <a:solidFill>
                  <a:schemeClr val="bg1"/>
                </a:solidFill>
              </a:rPr>
              <a:t>anywhere.</a:t>
            </a:r>
          </a:p>
        </p:txBody>
      </p:sp>
      <p:sp>
        <p:nvSpPr>
          <p:cNvPr id="2" name="Title 1"/>
          <p:cNvSpPr>
            <a:spLocks noGrp="1"/>
          </p:cNvSpPr>
          <p:nvPr>
            <p:ph type="title"/>
          </p:nvPr>
        </p:nvSpPr>
        <p:spPr>
          <a:xfrm>
            <a:off x="382418" y="154146"/>
            <a:ext cx="8591406" cy="594285"/>
          </a:xfrm>
        </p:spPr>
        <p:txBody>
          <a:bodyPr>
            <a:normAutofit fontScale="90000"/>
          </a:bodyPr>
          <a:lstStyle/>
          <a:p>
            <a:r>
              <a:rPr lang="en-US" sz="4400" dirty="0" smtClean="0">
                <a:solidFill>
                  <a:srgbClr val="E0831B"/>
                </a:solidFill>
              </a:rPr>
              <a:t>ACH-Echeck</a:t>
            </a:r>
            <a:endParaRPr lang="en-US" sz="4400" dirty="0">
              <a:solidFill>
                <a:srgbClr val="E0831B"/>
              </a:solidFill>
            </a:endParaRPr>
          </a:p>
        </p:txBody>
      </p:sp>
      <p:sp>
        <p:nvSpPr>
          <p:cNvPr id="3" name="TextBox 2"/>
          <p:cNvSpPr txBox="1"/>
          <p:nvPr/>
        </p:nvSpPr>
        <p:spPr>
          <a:xfrm>
            <a:off x="390289" y="3677282"/>
            <a:ext cx="4089347" cy="2480679"/>
          </a:xfrm>
          <a:prstGeom prst="rect">
            <a:avLst/>
          </a:prstGeom>
          <a:solidFill>
            <a:srgbClr val="EDAA00"/>
          </a:solidFill>
        </p:spPr>
        <p:txBody>
          <a:bodyPr wrap="square" rtlCol="0">
            <a:spAutoFit/>
          </a:bodyPr>
          <a:lstStyle/>
          <a:p>
            <a:pPr>
              <a:lnSpc>
                <a:spcPct val="120000"/>
              </a:lnSpc>
            </a:pPr>
            <a:r>
              <a:rPr lang="en-US" sz="1400" b="1" dirty="0" smtClean="0">
                <a:solidFill>
                  <a:schemeClr val="bg1"/>
                </a:solidFill>
              </a:rPr>
              <a:t>Secondary Message:</a:t>
            </a:r>
          </a:p>
          <a:p>
            <a:pPr>
              <a:lnSpc>
                <a:spcPct val="120000"/>
              </a:lnSpc>
              <a:spcBef>
                <a:spcPts val="600"/>
              </a:spcBef>
            </a:pPr>
            <a:r>
              <a:rPr lang="en-US" sz="1050" dirty="0">
                <a:solidFill>
                  <a:schemeClr val="bg1"/>
                </a:solidFill>
              </a:rPr>
              <a:t>ACH-Echeck facilitates more efficient payment processing. </a:t>
            </a:r>
            <a:r>
              <a:rPr lang="en-US" sz="1050" dirty="0" smtClean="0">
                <a:solidFill>
                  <a:schemeClr val="bg2"/>
                </a:solidFill>
              </a:rPr>
              <a:t>Customers</a:t>
            </a:r>
            <a:r>
              <a:rPr lang="en-US" sz="1050" dirty="0" smtClean="0">
                <a:solidFill>
                  <a:schemeClr val="bg1"/>
                </a:solidFill>
              </a:rPr>
              <a:t> don’t </a:t>
            </a:r>
            <a:r>
              <a:rPr lang="en-US" sz="1050" dirty="0">
                <a:solidFill>
                  <a:schemeClr val="bg1"/>
                </a:solidFill>
              </a:rPr>
              <a:t>need to worry when the business is open, the business doesn’t need to worry about additional interchange costs, and their </a:t>
            </a:r>
            <a:r>
              <a:rPr lang="en-US" sz="1050" dirty="0" smtClean="0">
                <a:solidFill>
                  <a:schemeClr val="bg2"/>
                </a:solidFill>
              </a:rPr>
              <a:t>payments</a:t>
            </a:r>
            <a:r>
              <a:rPr lang="en-US" sz="1050" dirty="0" smtClean="0">
                <a:solidFill>
                  <a:schemeClr val="bg1"/>
                </a:solidFill>
              </a:rPr>
              <a:t> </a:t>
            </a:r>
            <a:r>
              <a:rPr lang="en-US" sz="1050" dirty="0">
                <a:solidFill>
                  <a:schemeClr val="bg1"/>
                </a:solidFill>
              </a:rPr>
              <a:t>are processed with the ease of an ACH transfer</a:t>
            </a:r>
            <a:r>
              <a:rPr lang="en-US" sz="1050" dirty="0" smtClean="0">
                <a:solidFill>
                  <a:schemeClr val="bg1"/>
                </a:solidFill>
              </a:rPr>
              <a:t>.</a:t>
            </a:r>
          </a:p>
          <a:p>
            <a:pPr marL="171450" indent="-171450">
              <a:lnSpc>
                <a:spcPct val="120000"/>
              </a:lnSpc>
              <a:spcBef>
                <a:spcPts val="600"/>
              </a:spcBef>
              <a:buFont typeface="Arial" panose="020B0604020202020204" pitchFamily="34" charset="0"/>
              <a:buChar char="•"/>
            </a:pPr>
            <a:r>
              <a:rPr lang="en-US" sz="1050" dirty="0">
                <a:solidFill>
                  <a:schemeClr val="bg1"/>
                </a:solidFill>
              </a:rPr>
              <a:t>Expanded payment options for businesses</a:t>
            </a:r>
          </a:p>
          <a:p>
            <a:pPr marL="171450" indent="-171450">
              <a:lnSpc>
                <a:spcPct val="120000"/>
              </a:lnSpc>
              <a:spcBef>
                <a:spcPts val="600"/>
              </a:spcBef>
              <a:buFont typeface="Arial" panose="020B0604020202020204" pitchFamily="34" charset="0"/>
              <a:buChar char="•"/>
            </a:pPr>
            <a:r>
              <a:rPr lang="en-US" sz="1050" kern="0" dirty="0">
                <a:solidFill>
                  <a:srgbClr val="FFFFFF"/>
                </a:solidFill>
              </a:rPr>
              <a:t>Accelerated Funding on Invoices</a:t>
            </a:r>
          </a:p>
          <a:p>
            <a:pPr marL="171450" indent="-171450">
              <a:lnSpc>
                <a:spcPct val="120000"/>
              </a:lnSpc>
              <a:spcBef>
                <a:spcPts val="600"/>
              </a:spcBef>
              <a:buFont typeface="Arial" panose="020B0604020202020204" pitchFamily="34" charset="0"/>
              <a:buChar char="•"/>
            </a:pPr>
            <a:r>
              <a:rPr lang="en-US" sz="1050" kern="0" dirty="0">
                <a:solidFill>
                  <a:srgbClr val="FFFFFF"/>
                </a:solidFill>
              </a:rPr>
              <a:t>Reduced Handling Costs</a:t>
            </a:r>
          </a:p>
          <a:p>
            <a:pPr marL="171450" indent="-171450">
              <a:lnSpc>
                <a:spcPct val="120000"/>
              </a:lnSpc>
              <a:spcBef>
                <a:spcPts val="600"/>
              </a:spcBef>
              <a:buFont typeface="Arial" panose="020B0604020202020204" pitchFamily="34" charset="0"/>
              <a:buChar char="•"/>
            </a:pPr>
            <a:r>
              <a:rPr lang="en-US" sz="1050" kern="0" dirty="0">
                <a:solidFill>
                  <a:srgbClr val="FFFFFF"/>
                </a:solidFill>
              </a:rPr>
              <a:t>Automated Returns </a:t>
            </a:r>
            <a:r>
              <a:rPr lang="en-US" sz="1050" kern="0" dirty="0" smtClean="0">
                <a:solidFill>
                  <a:srgbClr val="FFFFFF"/>
                </a:solidFill>
              </a:rPr>
              <a:t>Processing</a:t>
            </a:r>
            <a:endParaRPr lang="en-US" sz="1050" kern="0" dirty="0">
              <a:solidFill>
                <a:srgbClr val="FFFFFF"/>
              </a:solidFill>
            </a:endParaRPr>
          </a:p>
        </p:txBody>
      </p:sp>
      <p:sp>
        <p:nvSpPr>
          <p:cNvPr id="10" name="TextBox 9"/>
          <p:cNvSpPr txBox="1"/>
          <p:nvPr/>
        </p:nvSpPr>
        <p:spPr>
          <a:xfrm>
            <a:off x="4530090" y="258169"/>
            <a:ext cx="1963579" cy="1646605"/>
          </a:xfrm>
          <a:prstGeom prst="rect">
            <a:avLst/>
          </a:prstGeom>
          <a:solidFill>
            <a:srgbClr val="E0831B"/>
          </a:solidFill>
        </p:spPr>
        <p:txBody>
          <a:bodyPr wrap="square" rtlCol="0">
            <a:spAutoFit/>
          </a:bodyPr>
          <a:lstStyle/>
          <a:p>
            <a:pPr>
              <a:lnSpc>
                <a:spcPct val="120000"/>
              </a:lnSpc>
            </a:pPr>
            <a:r>
              <a:rPr lang="en-US" sz="1400" b="1" dirty="0">
                <a:solidFill>
                  <a:schemeClr val="bg1"/>
                </a:solidFill>
              </a:rPr>
              <a:t>E</a:t>
            </a:r>
            <a:r>
              <a:rPr lang="en-US" sz="1400" b="1" dirty="0" smtClean="0">
                <a:solidFill>
                  <a:schemeClr val="bg1"/>
                </a:solidFill>
              </a:rPr>
              <a:t>ligible Merchants:</a:t>
            </a:r>
            <a:endParaRPr lang="en-US" sz="1200" b="1" dirty="0" smtClean="0">
              <a:solidFill>
                <a:schemeClr val="bg1"/>
              </a:solidFill>
            </a:endParaRPr>
          </a:p>
          <a:p>
            <a:pPr>
              <a:lnSpc>
                <a:spcPct val="120000"/>
              </a:lnSpc>
              <a:spcBef>
                <a:spcPts val="600"/>
              </a:spcBef>
            </a:pPr>
            <a:r>
              <a:rPr lang="en-US" sz="1100" dirty="0">
                <a:solidFill>
                  <a:schemeClr val="bg1"/>
                </a:solidFill>
              </a:rPr>
              <a:t>Businesses who have strong relationships with </a:t>
            </a:r>
            <a:r>
              <a:rPr lang="en-US" sz="1100" dirty="0" smtClean="0">
                <a:solidFill>
                  <a:schemeClr val="bg2"/>
                </a:solidFill>
              </a:rPr>
              <a:t>customers</a:t>
            </a:r>
            <a:r>
              <a:rPr lang="en-US" sz="1100" dirty="0" smtClean="0">
                <a:solidFill>
                  <a:schemeClr val="bg1"/>
                </a:solidFill>
              </a:rPr>
              <a:t> </a:t>
            </a:r>
            <a:r>
              <a:rPr lang="en-US" sz="1100" dirty="0">
                <a:solidFill>
                  <a:schemeClr val="bg1"/>
                </a:solidFill>
              </a:rPr>
              <a:t>that pay with, or want to set-up recurring payments using, a bank account payment.</a:t>
            </a:r>
          </a:p>
        </p:txBody>
      </p:sp>
      <p:sp>
        <p:nvSpPr>
          <p:cNvPr id="5" name="Footer Placeholder 4"/>
          <p:cNvSpPr>
            <a:spLocks noGrp="1"/>
          </p:cNvSpPr>
          <p:nvPr>
            <p:ph type="ftr" sz="quarter" idx="11"/>
          </p:nvPr>
        </p:nvSpPr>
        <p:spPr>
          <a:xfrm>
            <a:off x="279870" y="6536810"/>
            <a:ext cx="3291465" cy="184666"/>
          </a:xfrm>
        </p:spPr>
        <p:txBody>
          <a:bodyPr/>
          <a:lstStyle/>
          <a:p>
            <a:r>
              <a:rPr lang="en-US" dirty="0" smtClean="0"/>
              <a:t>ACH-Echeck Sales Card</a:t>
            </a:r>
            <a:endParaRPr lang="en-US" dirty="0"/>
          </a:p>
        </p:txBody>
      </p:sp>
      <p:sp>
        <p:nvSpPr>
          <p:cNvPr id="6" name="Rectangle 5"/>
          <p:cNvSpPr/>
          <p:nvPr/>
        </p:nvSpPr>
        <p:spPr>
          <a:xfrm>
            <a:off x="382418" y="2032116"/>
            <a:ext cx="4097218" cy="1589592"/>
          </a:xfrm>
          <a:prstGeom prst="rect">
            <a:avLst/>
          </a:prstGeom>
          <a:solidFill>
            <a:srgbClr val="E083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403816" y="2025013"/>
            <a:ext cx="3980884" cy="1569660"/>
          </a:xfrm>
          <a:prstGeom prst="rect">
            <a:avLst/>
          </a:prstGeom>
          <a:noFill/>
        </p:spPr>
        <p:txBody>
          <a:bodyPr wrap="square" rtlCol="0">
            <a:spAutoFit/>
          </a:bodyPr>
          <a:lstStyle/>
          <a:p>
            <a:pPr>
              <a:lnSpc>
                <a:spcPct val="120000"/>
              </a:lnSpc>
            </a:pPr>
            <a:r>
              <a:rPr lang="en-US" sz="1400" b="1" dirty="0" smtClean="0">
                <a:solidFill>
                  <a:schemeClr val="bg1"/>
                </a:solidFill>
              </a:rPr>
              <a:t>Support </a:t>
            </a:r>
            <a:r>
              <a:rPr lang="en-US" sz="1400" b="1" dirty="0">
                <a:solidFill>
                  <a:schemeClr val="bg1"/>
                </a:solidFill>
              </a:rPr>
              <a:t>Details:</a:t>
            </a:r>
          </a:p>
          <a:p>
            <a:pPr>
              <a:lnSpc>
                <a:spcPct val="120000"/>
              </a:lnSpc>
            </a:pPr>
            <a:r>
              <a:rPr lang="en-US" sz="1100" u="sng" dirty="0" smtClean="0">
                <a:solidFill>
                  <a:schemeClr val="bg1"/>
                </a:solidFill>
              </a:rPr>
              <a:t>Terminals: </a:t>
            </a:r>
            <a:r>
              <a:rPr lang="en-US" sz="1100" dirty="0">
                <a:solidFill>
                  <a:schemeClr val="bg1"/>
                </a:solidFill>
              </a:rPr>
              <a:t>Converge API/UI, Fusebox, Payment Navigator, </a:t>
            </a:r>
            <a:r>
              <a:rPr lang="en-US" sz="1100" dirty="0" smtClean="0">
                <a:solidFill>
                  <a:schemeClr val="bg1"/>
                </a:solidFill>
              </a:rPr>
              <a:t>Direct Certification</a:t>
            </a:r>
            <a:r>
              <a:rPr lang="en-US" sz="1100" dirty="0">
                <a:solidFill>
                  <a:schemeClr val="bg1"/>
                </a:solidFill>
              </a:rPr>
              <a:t>, and a Host-Based Solution.</a:t>
            </a:r>
            <a:endParaRPr lang="en-US" sz="1100" dirty="0" smtClean="0">
              <a:solidFill>
                <a:schemeClr val="bg1"/>
              </a:solidFill>
            </a:endParaRPr>
          </a:p>
          <a:p>
            <a:pPr>
              <a:lnSpc>
                <a:spcPct val="120000"/>
              </a:lnSpc>
            </a:pPr>
            <a:endParaRPr lang="en-US" sz="1100" i="1" dirty="0">
              <a:solidFill>
                <a:schemeClr val="bg1"/>
              </a:solidFill>
            </a:endParaRPr>
          </a:p>
          <a:p>
            <a:pPr>
              <a:lnSpc>
                <a:spcPct val="120000"/>
              </a:lnSpc>
            </a:pPr>
            <a:r>
              <a:rPr lang="en-US" sz="1100" u="sng" dirty="0" smtClean="0">
                <a:solidFill>
                  <a:schemeClr val="bg1"/>
                </a:solidFill>
              </a:rPr>
              <a:t>Eligible Transaction Types: </a:t>
            </a:r>
            <a:r>
              <a:rPr lang="en-US" sz="1100" dirty="0" smtClean="0">
                <a:solidFill>
                  <a:schemeClr val="bg1"/>
                </a:solidFill>
              </a:rPr>
              <a:t> Web, Telephone, Prearranged </a:t>
            </a:r>
            <a:r>
              <a:rPr lang="en-US" sz="1100" dirty="0">
                <a:solidFill>
                  <a:schemeClr val="bg1"/>
                </a:solidFill>
              </a:rPr>
              <a:t>Payment and Deposit Entry (PPD), Cash Concentration and </a:t>
            </a:r>
            <a:r>
              <a:rPr lang="en-US" sz="1100" dirty="0" smtClean="0">
                <a:solidFill>
                  <a:schemeClr val="bg1"/>
                </a:solidFill>
              </a:rPr>
              <a:t>Disbursement (CCD)</a:t>
            </a:r>
            <a:endParaRPr lang="en-US" sz="1050" u="sng" dirty="0" smtClean="0">
              <a:solidFill>
                <a:schemeClr val="bg1"/>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2503840809"/>
              </p:ext>
            </p:extLst>
          </p:nvPr>
        </p:nvGraphicFramePr>
        <p:xfrm>
          <a:off x="6559546" y="258169"/>
          <a:ext cx="2414278" cy="1463040"/>
        </p:xfrm>
        <a:graphic>
          <a:graphicData uri="http://schemas.openxmlformats.org/drawingml/2006/table">
            <a:tbl>
              <a:tblPr firstRow="1" bandRow="1">
                <a:tableStyleId>{00A15C55-8517-42AA-B614-E9B94910E393}</a:tableStyleId>
              </a:tblPr>
              <a:tblGrid>
                <a:gridCol w="2414278">
                  <a:extLst>
                    <a:ext uri="{9D8B030D-6E8A-4147-A177-3AD203B41FA5}">
                      <a16:colId xmlns:a16="http://schemas.microsoft.com/office/drawing/2014/main" val="2344808473"/>
                    </a:ext>
                  </a:extLst>
                </a:gridCol>
              </a:tblGrid>
              <a:tr h="246861">
                <a:tc>
                  <a:txBody>
                    <a:bodyPr/>
                    <a:lstStyle/>
                    <a:p>
                      <a:pPr algn="ctr"/>
                      <a:r>
                        <a:rPr lang="en-US" sz="1100" dirty="0" smtClean="0"/>
                        <a:t>Eligible Travel Merchant Examples</a:t>
                      </a:r>
                      <a:endParaRPr lang="en-US" sz="1100" dirty="0" smtClean="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48304352"/>
                  </a:ext>
                </a:extLst>
              </a:tr>
              <a:tr h="256032">
                <a:tc>
                  <a:txBody>
                    <a:bodyPr/>
                    <a:lstStyle/>
                    <a:p>
                      <a:r>
                        <a:rPr lang="en-US" sz="1100" dirty="0" smtClean="0">
                          <a:solidFill>
                            <a:srgbClr val="58595B"/>
                          </a:solidFill>
                        </a:rPr>
                        <a:t>Education</a:t>
                      </a:r>
                      <a:endParaRPr lang="en-US" sz="1100" dirty="0" smtClean="0">
                        <a:solidFill>
                          <a:srgbClr val="58595B"/>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83958093"/>
                  </a:ext>
                </a:extLst>
              </a:tr>
              <a:tr h="256032">
                <a:tc>
                  <a:txBody>
                    <a:bodyPr/>
                    <a:lstStyle/>
                    <a:p>
                      <a:r>
                        <a:rPr lang="en-US" sz="1100" dirty="0" smtClean="0">
                          <a:solidFill>
                            <a:srgbClr val="58595B"/>
                          </a:solidFill>
                        </a:rPr>
                        <a:t>Government</a:t>
                      </a:r>
                      <a:endParaRPr lang="en-US" sz="1100" dirty="0">
                        <a:solidFill>
                          <a:srgbClr val="58595B"/>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82077545"/>
                  </a:ext>
                </a:extLst>
              </a:tr>
              <a:tr h="256032">
                <a:tc>
                  <a:txBody>
                    <a:bodyPr/>
                    <a:lstStyle/>
                    <a:p>
                      <a:r>
                        <a:rPr lang="en-US" sz="1100" dirty="0" smtClean="0">
                          <a:solidFill>
                            <a:srgbClr val="58595B"/>
                          </a:solidFill>
                        </a:rPr>
                        <a:t>Utilities</a:t>
                      </a:r>
                      <a:endParaRPr lang="en-US" sz="1100" dirty="0">
                        <a:solidFill>
                          <a:srgbClr val="58595B"/>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1514248"/>
                  </a:ext>
                </a:extLst>
              </a:tr>
              <a:tr h="256032">
                <a:tc>
                  <a:txBody>
                    <a:bodyPr/>
                    <a:lstStyle/>
                    <a:p>
                      <a:r>
                        <a:rPr lang="en-US" sz="1100" dirty="0" smtClean="0">
                          <a:solidFill>
                            <a:srgbClr val="58595B"/>
                          </a:solidFill>
                        </a:rPr>
                        <a:t>Healthcare</a:t>
                      </a:r>
                      <a:endParaRPr lang="en-US" sz="1100" dirty="0">
                        <a:solidFill>
                          <a:srgbClr val="58595B"/>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9766225"/>
                  </a:ext>
                </a:extLst>
              </a:tr>
            </a:tbl>
          </a:graphicData>
        </a:graphic>
      </p:graphicFrame>
      <p:sp>
        <p:nvSpPr>
          <p:cNvPr id="16" name="TextBox 15"/>
          <p:cNvSpPr txBox="1"/>
          <p:nvPr/>
        </p:nvSpPr>
        <p:spPr>
          <a:xfrm>
            <a:off x="4530090" y="2005585"/>
            <a:ext cx="4475779" cy="2563779"/>
          </a:xfrm>
          <a:prstGeom prst="rect">
            <a:avLst/>
          </a:prstGeom>
          <a:solidFill>
            <a:srgbClr val="EDAA00"/>
          </a:solidFill>
        </p:spPr>
        <p:txBody>
          <a:bodyPr wrap="square" rtlCol="0">
            <a:spAutoFit/>
          </a:bodyPr>
          <a:lstStyle/>
          <a:p>
            <a:pPr>
              <a:lnSpc>
                <a:spcPct val="120000"/>
              </a:lnSpc>
            </a:pPr>
            <a:r>
              <a:rPr lang="en-US" sz="1400" b="1" dirty="0" smtClean="0">
                <a:solidFill>
                  <a:schemeClr val="bg1"/>
                </a:solidFill>
              </a:rPr>
              <a:t>Ineligible Businesses:</a:t>
            </a:r>
            <a:endParaRPr lang="en-US" sz="1200" b="1" dirty="0" smtClean="0">
              <a:solidFill>
                <a:schemeClr val="bg1"/>
              </a:solidFill>
            </a:endParaRPr>
          </a:p>
          <a:p>
            <a:pPr>
              <a:lnSpc>
                <a:spcPct val="120000"/>
              </a:lnSpc>
              <a:spcBef>
                <a:spcPts val="600"/>
              </a:spcBef>
            </a:pPr>
            <a:r>
              <a:rPr lang="en-US" sz="1100" dirty="0">
                <a:solidFill>
                  <a:schemeClr val="bg1"/>
                </a:solidFill>
              </a:rPr>
              <a:t>Not </a:t>
            </a:r>
            <a:r>
              <a:rPr lang="en-US" sz="1100" dirty="0" smtClean="0">
                <a:solidFill>
                  <a:schemeClr val="bg2"/>
                </a:solidFill>
              </a:rPr>
              <a:t>suitable</a:t>
            </a:r>
            <a:r>
              <a:rPr lang="en-US" sz="1100" dirty="0" smtClean="0">
                <a:solidFill>
                  <a:schemeClr val="bg1"/>
                </a:solidFill>
              </a:rPr>
              <a:t> for </a:t>
            </a:r>
            <a:r>
              <a:rPr lang="en-US" sz="1100" dirty="0">
                <a:solidFill>
                  <a:schemeClr val="bg1"/>
                </a:solidFill>
              </a:rPr>
              <a:t>one-time transactions, refundable </a:t>
            </a:r>
            <a:r>
              <a:rPr lang="en-US" sz="1100" dirty="0" smtClean="0">
                <a:solidFill>
                  <a:schemeClr val="bg1"/>
                </a:solidFill>
              </a:rPr>
              <a:t>transactions, telemarketing</a:t>
            </a:r>
            <a:r>
              <a:rPr lang="en-US" sz="1100" dirty="0">
                <a:solidFill>
                  <a:schemeClr val="bg1"/>
                </a:solidFill>
              </a:rPr>
              <a:t>, payday lenders, or out-of-home </a:t>
            </a:r>
            <a:r>
              <a:rPr lang="en-US" sz="1100" dirty="0" smtClean="0">
                <a:solidFill>
                  <a:schemeClr val="bg1"/>
                </a:solidFill>
              </a:rPr>
              <a:t>businesses. The following business types are typically considered ineligible:</a:t>
            </a:r>
          </a:p>
          <a:p>
            <a:pPr marL="171450" indent="-171450">
              <a:lnSpc>
                <a:spcPct val="120000"/>
              </a:lnSpc>
              <a:spcBef>
                <a:spcPts val="600"/>
              </a:spcBef>
              <a:buFont typeface="Arial" panose="020B0604020202020204" pitchFamily="34" charset="0"/>
              <a:buChar char="•"/>
            </a:pPr>
            <a:r>
              <a:rPr lang="en-US" sz="1100" dirty="0">
                <a:solidFill>
                  <a:schemeClr val="bg1"/>
                </a:solidFill>
              </a:rPr>
              <a:t>B</a:t>
            </a:r>
            <a:r>
              <a:rPr lang="en-US" sz="1100" dirty="0" smtClean="0">
                <a:solidFill>
                  <a:schemeClr val="bg1"/>
                </a:solidFill>
              </a:rPr>
              <a:t>usinesses </a:t>
            </a:r>
            <a:r>
              <a:rPr lang="en-US" sz="1100" dirty="0">
                <a:solidFill>
                  <a:schemeClr val="bg1"/>
                </a:solidFill>
              </a:rPr>
              <a:t>in operation less than </a:t>
            </a:r>
            <a:r>
              <a:rPr lang="en-US" sz="1100" dirty="0" smtClean="0">
                <a:solidFill>
                  <a:schemeClr val="bg1"/>
                </a:solidFill>
              </a:rPr>
              <a:t>one year</a:t>
            </a:r>
          </a:p>
          <a:p>
            <a:pPr marL="171450" indent="-171450">
              <a:lnSpc>
                <a:spcPct val="120000"/>
              </a:lnSpc>
              <a:spcBef>
                <a:spcPts val="600"/>
              </a:spcBef>
              <a:buFont typeface="Arial" panose="020B0604020202020204" pitchFamily="34" charset="0"/>
              <a:buChar char="•"/>
            </a:pPr>
            <a:r>
              <a:rPr lang="en-US" sz="1100" dirty="0">
                <a:solidFill>
                  <a:schemeClr val="bg1"/>
                </a:solidFill>
              </a:rPr>
              <a:t>B</a:t>
            </a:r>
            <a:r>
              <a:rPr lang="en-US" sz="1100" dirty="0" smtClean="0">
                <a:solidFill>
                  <a:schemeClr val="bg1"/>
                </a:solidFill>
              </a:rPr>
              <a:t>usinesses </a:t>
            </a:r>
            <a:r>
              <a:rPr lang="en-US" sz="1100" dirty="0">
                <a:solidFill>
                  <a:schemeClr val="bg1"/>
                </a:solidFill>
              </a:rPr>
              <a:t>with failing FICO </a:t>
            </a:r>
            <a:r>
              <a:rPr lang="en-US" sz="1100" dirty="0" smtClean="0">
                <a:solidFill>
                  <a:schemeClr val="bg1"/>
                </a:solidFill>
              </a:rPr>
              <a:t>scores</a:t>
            </a:r>
          </a:p>
          <a:p>
            <a:pPr marL="171450" indent="-171450">
              <a:lnSpc>
                <a:spcPct val="120000"/>
              </a:lnSpc>
              <a:spcBef>
                <a:spcPts val="600"/>
              </a:spcBef>
              <a:buFont typeface="Arial" panose="020B0604020202020204" pitchFamily="34" charset="0"/>
              <a:buChar char="•"/>
            </a:pPr>
            <a:r>
              <a:rPr lang="en-US" sz="1100" dirty="0" smtClean="0">
                <a:solidFill>
                  <a:schemeClr val="bg1"/>
                </a:solidFill>
              </a:rPr>
              <a:t>Businesses with open </a:t>
            </a:r>
            <a:r>
              <a:rPr lang="en-US" sz="1100" dirty="0">
                <a:solidFill>
                  <a:schemeClr val="bg1"/>
                </a:solidFill>
              </a:rPr>
              <a:t>personal or business bankruptcy, liens or </a:t>
            </a:r>
            <a:r>
              <a:rPr lang="en-US" sz="1100" dirty="0" smtClean="0">
                <a:solidFill>
                  <a:schemeClr val="bg1"/>
                </a:solidFill>
              </a:rPr>
              <a:t>judgements</a:t>
            </a:r>
          </a:p>
          <a:p>
            <a:pPr marL="171450" indent="-171450">
              <a:lnSpc>
                <a:spcPct val="120000"/>
              </a:lnSpc>
              <a:spcBef>
                <a:spcPts val="600"/>
              </a:spcBef>
              <a:buFont typeface="Arial" panose="020B0604020202020204" pitchFamily="34" charset="0"/>
              <a:buChar char="•"/>
            </a:pPr>
            <a:r>
              <a:rPr lang="en-US" sz="1100" dirty="0" smtClean="0">
                <a:solidFill>
                  <a:schemeClr val="bg1"/>
                </a:solidFill>
              </a:rPr>
              <a:t>Businesses with higher </a:t>
            </a:r>
            <a:r>
              <a:rPr lang="en-US" sz="1100" dirty="0">
                <a:solidFill>
                  <a:schemeClr val="bg1"/>
                </a:solidFill>
              </a:rPr>
              <a:t>risk business models such as check </a:t>
            </a:r>
            <a:r>
              <a:rPr lang="en-US" sz="1100" dirty="0" smtClean="0">
                <a:solidFill>
                  <a:schemeClr val="bg1"/>
                </a:solidFill>
              </a:rPr>
              <a:t>cashers, payday </a:t>
            </a:r>
            <a:r>
              <a:rPr lang="en-US" sz="1100" dirty="0">
                <a:solidFill>
                  <a:schemeClr val="bg1"/>
                </a:solidFill>
              </a:rPr>
              <a:t>lenders, or title </a:t>
            </a:r>
            <a:r>
              <a:rPr lang="en-US" sz="1100" dirty="0" smtClean="0">
                <a:solidFill>
                  <a:schemeClr val="bg1"/>
                </a:solidFill>
              </a:rPr>
              <a:t>lenders</a:t>
            </a:r>
          </a:p>
        </p:txBody>
      </p:sp>
      <p:sp>
        <p:nvSpPr>
          <p:cNvPr id="13" name="TextBox 12"/>
          <p:cNvSpPr txBox="1"/>
          <p:nvPr/>
        </p:nvSpPr>
        <p:spPr>
          <a:xfrm>
            <a:off x="4530090" y="4581663"/>
            <a:ext cx="4475779" cy="1569660"/>
          </a:xfrm>
          <a:prstGeom prst="rect">
            <a:avLst/>
          </a:prstGeom>
          <a:solidFill>
            <a:srgbClr val="E0831B"/>
          </a:solidFill>
        </p:spPr>
        <p:txBody>
          <a:bodyPr wrap="square" rtlCol="0">
            <a:spAutoFit/>
          </a:bodyPr>
          <a:lstStyle/>
          <a:p>
            <a:pPr>
              <a:lnSpc>
                <a:spcPct val="120000"/>
              </a:lnSpc>
            </a:pPr>
            <a:r>
              <a:rPr lang="en-US" sz="1400" b="1" dirty="0" smtClean="0">
                <a:solidFill>
                  <a:schemeClr val="bg1"/>
                </a:solidFill>
              </a:rPr>
              <a:t>Risk Mitigation options:</a:t>
            </a:r>
            <a:endParaRPr lang="en-US" sz="1400" b="1" dirty="0">
              <a:solidFill>
                <a:schemeClr val="bg1"/>
              </a:solidFill>
            </a:endParaRPr>
          </a:p>
          <a:p>
            <a:pPr marL="171450" indent="-171450">
              <a:lnSpc>
                <a:spcPct val="120000"/>
              </a:lnSpc>
              <a:buFont typeface="Arial" panose="020B0604020202020204" pitchFamily="34" charset="0"/>
              <a:buChar char="•"/>
            </a:pPr>
            <a:r>
              <a:rPr lang="en-US" sz="1100" dirty="0" smtClean="0">
                <a:solidFill>
                  <a:schemeClr val="bg1"/>
                </a:solidFill>
              </a:rPr>
              <a:t>ACH </a:t>
            </a:r>
            <a:r>
              <a:rPr lang="en-US" sz="1100" dirty="0">
                <a:solidFill>
                  <a:schemeClr val="bg1"/>
                </a:solidFill>
              </a:rPr>
              <a:t>transactions are screened up-front for </a:t>
            </a:r>
            <a:r>
              <a:rPr lang="en-US" sz="1100" dirty="0" smtClean="0">
                <a:solidFill>
                  <a:schemeClr val="bg1"/>
                </a:solidFill>
              </a:rPr>
              <a:t>accurate ABA </a:t>
            </a:r>
            <a:r>
              <a:rPr lang="en-US" sz="1100" dirty="0">
                <a:solidFill>
                  <a:schemeClr val="bg1"/>
                </a:solidFill>
              </a:rPr>
              <a:t>and bank routing number entry</a:t>
            </a:r>
          </a:p>
          <a:p>
            <a:pPr marL="171450" indent="-171450">
              <a:lnSpc>
                <a:spcPct val="120000"/>
              </a:lnSpc>
              <a:buFont typeface="Arial" panose="020B0604020202020204" pitchFamily="34" charset="0"/>
              <a:buChar char="•"/>
            </a:pPr>
            <a:r>
              <a:rPr lang="en-US" sz="1100" dirty="0" smtClean="0">
                <a:solidFill>
                  <a:schemeClr val="bg1"/>
                </a:solidFill>
              </a:rPr>
              <a:t>Conversion </a:t>
            </a:r>
            <a:r>
              <a:rPr lang="en-US" sz="1100" dirty="0">
                <a:solidFill>
                  <a:schemeClr val="bg1"/>
                </a:solidFill>
              </a:rPr>
              <a:t>with Verification: Using a negative </a:t>
            </a:r>
            <a:r>
              <a:rPr lang="en-US" sz="1100" dirty="0" smtClean="0">
                <a:solidFill>
                  <a:schemeClr val="bg1"/>
                </a:solidFill>
              </a:rPr>
              <a:t>risk management </a:t>
            </a:r>
            <a:r>
              <a:rPr lang="en-US" sz="1100" dirty="0">
                <a:solidFill>
                  <a:schemeClr val="bg1"/>
                </a:solidFill>
              </a:rPr>
              <a:t>database, payments are verified based </a:t>
            </a:r>
            <a:r>
              <a:rPr lang="en-US" sz="1100" dirty="0" smtClean="0">
                <a:solidFill>
                  <a:schemeClr val="bg1"/>
                </a:solidFill>
              </a:rPr>
              <a:t>on probability </a:t>
            </a:r>
            <a:r>
              <a:rPr lang="en-US" sz="1100" dirty="0">
                <a:solidFill>
                  <a:schemeClr val="bg1"/>
                </a:solidFill>
              </a:rPr>
              <a:t>of payment.</a:t>
            </a:r>
          </a:p>
          <a:p>
            <a:pPr marL="171450" indent="-171450">
              <a:lnSpc>
                <a:spcPct val="120000"/>
              </a:lnSpc>
              <a:buFont typeface="Arial" panose="020B0604020202020204" pitchFamily="34" charset="0"/>
              <a:buChar char="•"/>
            </a:pPr>
            <a:r>
              <a:rPr lang="en-US" sz="1100" dirty="0" smtClean="0">
                <a:solidFill>
                  <a:schemeClr val="bg1"/>
                </a:solidFill>
              </a:rPr>
              <a:t>Conversion </a:t>
            </a:r>
            <a:r>
              <a:rPr lang="en-US" sz="1100" dirty="0">
                <a:solidFill>
                  <a:schemeClr val="bg1"/>
                </a:solidFill>
              </a:rPr>
              <a:t>Only: No risk assessment, just </a:t>
            </a:r>
            <a:r>
              <a:rPr lang="en-US" sz="1100" dirty="0" smtClean="0">
                <a:solidFill>
                  <a:schemeClr val="bg1"/>
                </a:solidFill>
              </a:rPr>
              <a:t>conversion </a:t>
            </a:r>
            <a:r>
              <a:rPr lang="en-US" sz="1100" dirty="0" smtClean="0">
                <a:solidFill>
                  <a:schemeClr val="bg2"/>
                </a:solidFill>
              </a:rPr>
              <a:t>of</a:t>
            </a:r>
            <a:r>
              <a:rPr lang="en-US" sz="1100" dirty="0" smtClean="0">
                <a:solidFill>
                  <a:schemeClr val="bg1"/>
                </a:solidFill>
              </a:rPr>
              <a:t> </a:t>
            </a:r>
            <a:r>
              <a:rPr lang="en-US" sz="1100" dirty="0">
                <a:solidFill>
                  <a:schemeClr val="bg1"/>
                </a:solidFill>
              </a:rPr>
              <a:t>check to </a:t>
            </a:r>
            <a:r>
              <a:rPr lang="en-US" sz="1100" dirty="0" smtClean="0">
                <a:solidFill>
                  <a:schemeClr val="bg2"/>
                </a:solidFill>
              </a:rPr>
              <a:t>electronic</a:t>
            </a:r>
            <a:r>
              <a:rPr lang="en-US" sz="1100" dirty="0" smtClean="0">
                <a:solidFill>
                  <a:schemeClr val="bg1"/>
                </a:solidFill>
              </a:rPr>
              <a:t> transaction</a:t>
            </a:r>
            <a:r>
              <a:rPr lang="en-US" sz="1100" dirty="0">
                <a:solidFill>
                  <a:schemeClr val="bg1"/>
                </a:solidFill>
              </a:rPr>
              <a:t>.</a:t>
            </a:r>
          </a:p>
        </p:txBody>
      </p:sp>
    </p:spTree>
    <p:extLst>
      <p:ext uri="{BB962C8B-B14F-4D97-AF65-F5344CB8AC3E}">
        <p14:creationId xmlns:p14="http://schemas.microsoft.com/office/powerpoint/2010/main" val="993164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2422" y="336774"/>
            <a:ext cx="4206670" cy="1408897"/>
          </a:xfrm>
          <a:prstGeom prst="rect">
            <a:avLst/>
          </a:prstGeom>
          <a:solidFill>
            <a:srgbClr val="E083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US" sz="1400" b="1" dirty="0" smtClean="0"/>
              <a:t>Conversation Starters:</a:t>
            </a:r>
          </a:p>
          <a:p>
            <a:pPr marL="285750" indent="-285750">
              <a:spcAft>
                <a:spcPts val="600"/>
              </a:spcAft>
              <a:buFont typeface="Arial" panose="020B0604020202020204" pitchFamily="34" charset="0"/>
              <a:buChar char="•"/>
            </a:pPr>
            <a:r>
              <a:rPr lang="en-US" sz="1100" dirty="0" smtClean="0"/>
              <a:t>Do you have a need to accept bank account information, but don’t want to deal with the hassle of physical checks?</a:t>
            </a:r>
          </a:p>
          <a:p>
            <a:pPr marL="285750" indent="-285750">
              <a:spcAft>
                <a:spcPts val="600"/>
              </a:spcAft>
              <a:buFont typeface="Arial" panose="020B0604020202020204" pitchFamily="34" charset="0"/>
              <a:buChar char="•"/>
            </a:pPr>
            <a:r>
              <a:rPr lang="en-US" sz="1100" dirty="0" smtClean="0"/>
              <a:t>Do you have customers that want to pay via check but have a </a:t>
            </a:r>
            <a:r>
              <a:rPr lang="en-US" sz="1100" dirty="0" smtClean="0">
                <a:solidFill>
                  <a:schemeClr val="bg2"/>
                </a:solidFill>
              </a:rPr>
              <a:t>hard</a:t>
            </a:r>
            <a:r>
              <a:rPr lang="en-US" sz="1100" dirty="0" smtClean="0"/>
              <a:t> time presenting a physical check at your business?</a:t>
            </a:r>
          </a:p>
          <a:p>
            <a:pPr marL="285750" indent="-285750">
              <a:spcAft>
                <a:spcPts val="600"/>
              </a:spcAft>
              <a:buFont typeface="Arial" panose="020B0604020202020204" pitchFamily="34" charset="0"/>
              <a:buChar char="•"/>
            </a:pPr>
            <a:r>
              <a:rPr lang="en-US" sz="1100" dirty="0" smtClean="0"/>
              <a:t>Do you have strong relationships with your customers?</a:t>
            </a:r>
          </a:p>
        </p:txBody>
      </p:sp>
      <p:sp>
        <p:nvSpPr>
          <p:cNvPr id="37" name="TextBox 36"/>
          <p:cNvSpPr txBox="1"/>
          <p:nvPr/>
        </p:nvSpPr>
        <p:spPr>
          <a:xfrm>
            <a:off x="4826945" y="688155"/>
            <a:ext cx="3077913" cy="456535"/>
          </a:xfrm>
          <a:prstGeom prst="rect">
            <a:avLst/>
          </a:prstGeom>
          <a:noFill/>
        </p:spPr>
        <p:txBody>
          <a:bodyPr wrap="square" rtlCol="0">
            <a:spAutoFit/>
          </a:bodyPr>
          <a:lstStyle/>
          <a:p>
            <a:pPr>
              <a:lnSpc>
                <a:spcPct val="150000"/>
              </a:lnSpc>
            </a:pPr>
            <a:r>
              <a:rPr lang="en-US" b="1" dirty="0" smtClean="0">
                <a:solidFill>
                  <a:srgbClr val="E0831B"/>
                </a:solidFill>
              </a:rPr>
              <a:t>Boarding a customer</a:t>
            </a:r>
          </a:p>
        </p:txBody>
      </p:sp>
      <p:sp>
        <p:nvSpPr>
          <p:cNvPr id="38" name="TextBox 37"/>
          <p:cNvSpPr txBox="1"/>
          <p:nvPr/>
        </p:nvSpPr>
        <p:spPr>
          <a:xfrm>
            <a:off x="4834099" y="1132291"/>
            <a:ext cx="3908247" cy="1785104"/>
          </a:xfrm>
          <a:prstGeom prst="rect">
            <a:avLst/>
          </a:prstGeom>
          <a:noFill/>
        </p:spPr>
        <p:txBody>
          <a:bodyPr wrap="square" rtlCol="0">
            <a:spAutoFit/>
          </a:bodyPr>
          <a:lstStyle/>
          <a:p>
            <a:r>
              <a:rPr lang="en-US" sz="1100" dirty="0" smtClean="0">
                <a:solidFill>
                  <a:srgbClr val="58595B"/>
                </a:solidFill>
              </a:rPr>
              <a:t>Starting July 14</a:t>
            </a:r>
            <a:r>
              <a:rPr lang="en-US" sz="1100" baseline="30000" dirty="0" smtClean="0">
                <a:solidFill>
                  <a:srgbClr val="58595B"/>
                </a:solidFill>
              </a:rPr>
              <a:t>th</a:t>
            </a:r>
            <a:r>
              <a:rPr lang="en-US" sz="1100" dirty="0" smtClean="0">
                <a:solidFill>
                  <a:srgbClr val="58595B"/>
                </a:solidFill>
              </a:rPr>
              <a:t>, all new customers boarded for the ACH-Echeck program will automatically </a:t>
            </a:r>
            <a:r>
              <a:rPr lang="en-US" sz="1100" dirty="0" smtClean="0">
                <a:solidFill>
                  <a:schemeClr val="tx1">
                    <a:lumMod val="65000"/>
                    <a:lumOff val="35000"/>
                  </a:schemeClr>
                </a:solidFill>
              </a:rPr>
              <a:t>accept and </a:t>
            </a:r>
            <a:r>
              <a:rPr lang="en-US" sz="1100" dirty="0" smtClean="0">
                <a:solidFill>
                  <a:srgbClr val="58595B"/>
                </a:solidFill>
              </a:rPr>
              <a:t>process ACH-Echeck transactions with the new vendor. The program can be boarded through SAT or the Add Equipment form.</a:t>
            </a:r>
          </a:p>
          <a:p>
            <a:r>
              <a:rPr lang="en-US" sz="1100" dirty="0" smtClean="0">
                <a:solidFill>
                  <a:srgbClr val="58595B"/>
                </a:solidFill>
              </a:rPr>
              <a:t>In SAT, locate the Electronic Check Service checkmark under Value Added Services and select ACH (Concurrent) from the resulting drop-down list. On the Add Equipment form, locate the ACH-Echeck – Card Not Present (CNP) section under Processing and Service Level Options.  </a:t>
            </a:r>
            <a:endParaRPr lang="sv-SE" sz="1100" dirty="0">
              <a:solidFill>
                <a:srgbClr val="58595B"/>
              </a:solidFill>
            </a:endParaRPr>
          </a:p>
        </p:txBody>
      </p:sp>
      <p:sp>
        <p:nvSpPr>
          <p:cNvPr id="8" name="Rectangle 7"/>
          <p:cNvSpPr/>
          <p:nvPr/>
        </p:nvSpPr>
        <p:spPr>
          <a:xfrm>
            <a:off x="4826945" y="2986253"/>
            <a:ext cx="3908247" cy="2509384"/>
          </a:xfrm>
          <a:prstGeom prst="rect">
            <a:avLst/>
          </a:prstGeom>
          <a:solidFill>
            <a:srgbClr val="E0831B"/>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nSpc>
                <a:spcPct val="120000"/>
              </a:lnSpc>
            </a:pPr>
            <a:r>
              <a:rPr lang="en-US" sz="1400" b="1" dirty="0">
                <a:solidFill>
                  <a:schemeClr val="bg1"/>
                </a:solidFill>
              </a:rPr>
              <a:t>Marketing Assets available on </a:t>
            </a:r>
            <a:r>
              <a:rPr lang="en-US" sz="1400" b="1" dirty="0" smtClean="0">
                <a:solidFill>
                  <a:schemeClr val="bg1"/>
                </a:solidFill>
              </a:rPr>
              <a:t>The Learning Center:</a:t>
            </a:r>
          </a:p>
          <a:p>
            <a:pPr marL="171450" indent="-171450">
              <a:lnSpc>
                <a:spcPct val="120000"/>
              </a:lnSpc>
              <a:buFont typeface="Arial" panose="020B0604020202020204" pitchFamily="34" charset="0"/>
              <a:buChar char="•"/>
            </a:pPr>
            <a:r>
              <a:rPr lang="en-US" sz="1100" dirty="0" smtClean="0">
                <a:solidFill>
                  <a:schemeClr val="bg1"/>
                </a:solidFill>
              </a:rPr>
              <a:t>FAQ</a:t>
            </a:r>
            <a:endParaRPr lang="en-US" sz="1100" dirty="0">
              <a:solidFill>
                <a:schemeClr val="bg1"/>
              </a:solidFill>
            </a:endParaRPr>
          </a:p>
          <a:p>
            <a:pPr marL="171450" indent="-171450">
              <a:lnSpc>
                <a:spcPct val="120000"/>
              </a:lnSpc>
              <a:buFont typeface="Arial" panose="020B0604020202020204" pitchFamily="34" charset="0"/>
              <a:buChar char="•"/>
            </a:pPr>
            <a:r>
              <a:rPr lang="en-US" sz="1100" dirty="0" smtClean="0">
                <a:solidFill>
                  <a:schemeClr val="bg1"/>
                </a:solidFill>
              </a:rPr>
              <a:t>Sales </a:t>
            </a:r>
            <a:r>
              <a:rPr lang="en-US" sz="1100" dirty="0">
                <a:solidFill>
                  <a:schemeClr val="bg1"/>
                </a:solidFill>
              </a:rPr>
              <a:t>Deck</a:t>
            </a:r>
          </a:p>
          <a:p>
            <a:pPr marL="171450" indent="-171450">
              <a:lnSpc>
                <a:spcPct val="120000"/>
              </a:lnSpc>
              <a:buFont typeface="Arial" panose="020B0604020202020204" pitchFamily="34" charset="0"/>
              <a:buChar char="•"/>
            </a:pPr>
            <a:r>
              <a:rPr lang="en-US" sz="1100" dirty="0" smtClean="0">
                <a:solidFill>
                  <a:schemeClr val="bg1"/>
                </a:solidFill>
              </a:rPr>
              <a:t>Selling Guideline Document</a:t>
            </a:r>
          </a:p>
          <a:p>
            <a:pPr marL="171450" indent="-171450">
              <a:lnSpc>
                <a:spcPct val="120000"/>
              </a:lnSpc>
              <a:buFont typeface="Arial" panose="020B0604020202020204" pitchFamily="34" charset="0"/>
              <a:buChar char="•"/>
            </a:pPr>
            <a:r>
              <a:rPr lang="en-US" sz="1100" dirty="0" smtClean="0">
                <a:solidFill>
                  <a:schemeClr val="bg1"/>
                </a:solidFill>
              </a:rPr>
              <a:t>Solution Sheet</a:t>
            </a:r>
          </a:p>
          <a:p>
            <a:pPr marL="171450" indent="-171450">
              <a:lnSpc>
                <a:spcPct val="120000"/>
              </a:lnSpc>
              <a:buFont typeface="Arial" panose="020B0604020202020204" pitchFamily="34" charset="0"/>
              <a:buChar char="•"/>
            </a:pPr>
            <a:endParaRPr lang="en-US" sz="1100" dirty="0">
              <a:solidFill>
                <a:schemeClr val="bg1"/>
              </a:solidFill>
            </a:endParaRPr>
          </a:p>
          <a:p>
            <a:pPr>
              <a:lnSpc>
                <a:spcPct val="120000"/>
              </a:lnSpc>
            </a:pPr>
            <a:r>
              <a:rPr lang="en-US" sz="1400" b="1" dirty="0" smtClean="0">
                <a:solidFill>
                  <a:schemeClr val="bg1"/>
                </a:solidFill>
              </a:rPr>
              <a:t>Location</a:t>
            </a:r>
          </a:p>
          <a:p>
            <a:pPr>
              <a:lnSpc>
                <a:spcPct val="120000"/>
              </a:lnSpc>
            </a:pPr>
            <a:r>
              <a:rPr lang="en-US" sz="1400" dirty="0" smtClean="0">
                <a:solidFill>
                  <a:schemeClr val="bg1"/>
                </a:solidFill>
              </a:rPr>
              <a:t>Knowledge Bank &gt; Topics &gt; Product Marketing Materials &gt; ECS and ACH &gt; ACH-Echeck</a:t>
            </a:r>
            <a:endParaRPr lang="en-US" sz="1400" dirty="0">
              <a:solidFill>
                <a:schemeClr val="bg1"/>
              </a:solidFill>
            </a:endParaRPr>
          </a:p>
        </p:txBody>
      </p:sp>
      <p:sp>
        <p:nvSpPr>
          <p:cNvPr id="9" name="Rectangle 8"/>
          <p:cNvSpPr/>
          <p:nvPr/>
        </p:nvSpPr>
        <p:spPr>
          <a:xfrm>
            <a:off x="382422" y="1802619"/>
            <a:ext cx="4206670" cy="4173308"/>
          </a:xfrm>
          <a:prstGeom prst="rect">
            <a:avLst/>
          </a:prstGeom>
          <a:solidFill>
            <a:srgbClr val="EDA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US" sz="1400" b="1" dirty="0" smtClean="0"/>
              <a:t>Migration talking points:</a:t>
            </a:r>
          </a:p>
          <a:p>
            <a:pPr>
              <a:spcAft>
                <a:spcPts val="600"/>
              </a:spcAft>
            </a:pPr>
            <a:r>
              <a:rPr lang="en-US" sz="1200" dirty="0"/>
              <a:t>Elavon has begun working with a new partner to provide Electronic Check Service (ECS) and ACH-Echeck transaction </a:t>
            </a:r>
            <a:r>
              <a:rPr lang="en-US" sz="1200" dirty="0" smtClean="0">
                <a:solidFill>
                  <a:schemeClr val="bg2"/>
                </a:solidFill>
              </a:rPr>
              <a:t>acceptance and </a:t>
            </a:r>
            <a:r>
              <a:rPr lang="en-US" sz="1200" dirty="0" smtClean="0"/>
              <a:t>processing</a:t>
            </a:r>
            <a:r>
              <a:rPr lang="en-US" sz="1200" dirty="0"/>
              <a:t>. Migration from our current system will begin later in July and will wrap up by the end of November 2020</a:t>
            </a:r>
            <a:r>
              <a:rPr lang="en-US" sz="1200" dirty="0" smtClean="0"/>
              <a:t>.</a:t>
            </a:r>
            <a:endParaRPr lang="en-US" sz="1200" dirty="0"/>
          </a:p>
          <a:p>
            <a:pPr>
              <a:spcAft>
                <a:spcPts val="600"/>
              </a:spcAft>
            </a:pPr>
            <a:r>
              <a:rPr lang="en-US" sz="1200" dirty="0"/>
              <a:t>The system updates will be implemented in waves over the coming months, and most of the updates will have no impact on services to Elavon’s merchant customers. </a:t>
            </a:r>
          </a:p>
          <a:p>
            <a:pPr>
              <a:spcAft>
                <a:spcPts val="600"/>
              </a:spcAft>
            </a:pPr>
            <a:r>
              <a:rPr lang="en-US" sz="1200" dirty="0"/>
              <a:t>We are informing </a:t>
            </a:r>
            <a:r>
              <a:rPr lang="en-US" sz="1200" dirty="0" smtClean="0"/>
              <a:t>partners </a:t>
            </a:r>
            <a:r>
              <a:rPr lang="en-US" sz="1200" dirty="0"/>
              <a:t>of this change beginning in mid-June, and will begin communicating to </a:t>
            </a:r>
            <a:r>
              <a:rPr lang="en-US" sz="1200" dirty="0" smtClean="0"/>
              <a:t>customers </a:t>
            </a:r>
            <a:r>
              <a:rPr lang="en-US" sz="1200" dirty="0"/>
              <a:t>in July</a:t>
            </a:r>
            <a:r>
              <a:rPr lang="en-US" sz="1200" dirty="0" smtClean="0"/>
              <a:t>.</a:t>
            </a:r>
            <a:endParaRPr lang="en-US" sz="1400" b="1" dirty="0"/>
          </a:p>
          <a:p>
            <a:pPr marL="285750" indent="-285750">
              <a:spcAft>
                <a:spcPts val="600"/>
              </a:spcAft>
              <a:buFont typeface="Arial" panose="020B0604020202020204" pitchFamily="34" charset="0"/>
              <a:buChar char="•"/>
            </a:pPr>
            <a:r>
              <a:rPr lang="en-US" sz="1100" dirty="0" smtClean="0"/>
              <a:t>For ACH-Echeck only customers</a:t>
            </a:r>
            <a:r>
              <a:rPr lang="en-US" sz="1100" dirty="0"/>
              <a:t>, </a:t>
            </a:r>
            <a:r>
              <a:rPr lang="en-US" sz="1100" dirty="0" smtClean="0"/>
              <a:t>there </a:t>
            </a:r>
            <a:r>
              <a:rPr lang="en-US" sz="1100" dirty="0"/>
              <a:t>is nothing </a:t>
            </a:r>
            <a:r>
              <a:rPr lang="en-US" sz="1100" dirty="0" smtClean="0"/>
              <a:t>they </a:t>
            </a:r>
            <a:r>
              <a:rPr lang="en-US" sz="1100" dirty="0"/>
              <a:t>need to do, and this move won’t change any of </a:t>
            </a:r>
            <a:r>
              <a:rPr lang="en-US" sz="1100" dirty="0" smtClean="0"/>
              <a:t>their </a:t>
            </a:r>
            <a:r>
              <a:rPr lang="en-US" sz="1100" dirty="0"/>
              <a:t>day-to-day processes. </a:t>
            </a:r>
            <a:endParaRPr lang="en-US" sz="1100" dirty="0" smtClean="0"/>
          </a:p>
          <a:p>
            <a:pPr marL="285750" indent="-285750">
              <a:spcAft>
                <a:spcPts val="600"/>
              </a:spcAft>
              <a:buFont typeface="Arial" panose="020B0604020202020204" pitchFamily="34" charset="0"/>
              <a:buChar char="•"/>
            </a:pPr>
            <a:r>
              <a:rPr lang="en-US" sz="1100" dirty="0" smtClean="0"/>
              <a:t>There </a:t>
            </a:r>
            <a:r>
              <a:rPr lang="en-US" sz="1100" dirty="0"/>
              <a:t>will also be no impact to any payment card processing services </a:t>
            </a:r>
            <a:r>
              <a:rPr lang="en-US" sz="1100" dirty="0" smtClean="0"/>
              <a:t>they </a:t>
            </a:r>
            <a:r>
              <a:rPr lang="en-US" sz="1100" dirty="0"/>
              <a:t>may have with us in addition to ACH-Echeck processing</a:t>
            </a:r>
            <a:r>
              <a:rPr lang="en-US" sz="1100" dirty="0" smtClean="0"/>
              <a:t>.</a:t>
            </a:r>
          </a:p>
          <a:p>
            <a:pPr marL="285750" indent="-285750">
              <a:spcAft>
                <a:spcPts val="600"/>
              </a:spcAft>
              <a:buFont typeface="Arial" panose="020B0604020202020204" pitchFamily="34" charset="0"/>
              <a:buChar char="•"/>
            </a:pPr>
            <a:r>
              <a:rPr lang="en-US" sz="1100" dirty="0" smtClean="0"/>
              <a:t>Customers </a:t>
            </a:r>
            <a:r>
              <a:rPr lang="en-US" sz="1100" dirty="0"/>
              <a:t>can consult the ECS/ACH-Echeck Merchant Operating Guide for more details on how these changes may impact their account with us</a:t>
            </a:r>
          </a:p>
          <a:p>
            <a:pPr marL="285750" indent="-285750">
              <a:spcAft>
                <a:spcPts val="600"/>
              </a:spcAft>
              <a:buFont typeface="Arial" panose="020B0604020202020204" pitchFamily="34" charset="0"/>
              <a:buChar char="•"/>
            </a:pPr>
            <a:endParaRPr lang="en-US" sz="1100" dirty="0" smtClean="0"/>
          </a:p>
        </p:txBody>
      </p:sp>
      <p:sp>
        <p:nvSpPr>
          <p:cNvPr id="10" name="Footer Placeholder 4"/>
          <p:cNvSpPr>
            <a:spLocks noGrp="1"/>
          </p:cNvSpPr>
          <p:nvPr>
            <p:ph type="ftr" sz="quarter" idx="11"/>
          </p:nvPr>
        </p:nvSpPr>
        <p:spPr>
          <a:xfrm>
            <a:off x="279870" y="6536810"/>
            <a:ext cx="3291465" cy="184666"/>
          </a:xfrm>
        </p:spPr>
        <p:txBody>
          <a:bodyPr/>
          <a:lstStyle/>
          <a:p>
            <a:r>
              <a:rPr lang="en-US" dirty="0" smtClean="0"/>
              <a:t>ACH-Echeck Sales Card</a:t>
            </a:r>
            <a:endParaRPr lang="en-US" dirty="0"/>
          </a:p>
        </p:txBody>
      </p:sp>
    </p:spTree>
    <p:extLst>
      <p:ext uri="{BB962C8B-B14F-4D97-AF65-F5344CB8AC3E}">
        <p14:creationId xmlns:p14="http://schemas.microsoft.com/office/powerpoint/2010/main" val="1863117694"/>
      </p:ext>
    </p:extLst>
  </p:cSld>
  <p:clrMapOvr>
    <a:masterClrMapping/>
  </p:clrMapOvr>
</p:sld>
</file>

<file path=ppt/theme/theme1.xml><?xml version="1.0" encoding="utf-8"?>
<a:theme xmlns:a="http://schemas.openxmlformats.org/drawingml/2006/main" name="Elavon_NewFormat_StandardScreen">
  <a:themeElements>
    <a:clrScheme name="Elavon 2016 avn2">
      <a:dk1>
        <a:srgbClr val="000000"/>
      </a:dk1>
      <a:lt1>
        <a:srgbClr val="FFFFFF"/>
      </a:lt1>
      <a:dk2>
        <a:srgbClr val="00657D"/>
      </a:dk2>
      <a:lt2>
        <a:srgbClr val="FFFFFF"/>
      </a:lt2>
      <a:accent1>
        <a:srgbClr val="0C2074"/>
      </a:accent1>
      <a:accent2>
        <a:srgbClr val="67B2E8"/>
      </a:accent2>
      <a:accent3>
        <a:srgbClr val="C33A32"/>
      </a:accent3>
      <a:accent4>
        <a:srgbClr val="EDAA00"/>
      </a:accent4>
      <a:accent5>
        <a:srgbClr val="6CA439"/>
      </a:accent5>
      <a:accent6>
        <a:srgbClr val="E0831B"/>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lavon_NewFormat_StandardScreen" id="{D7213669-F09F-478C-A4C7-54034F7E9F86}" vid="{1A242BB4-4973-42AE-8E6A-F55776CF63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Elavon_NewFormat_StandardScreen</Template>
  <TotalTime>4001</TotalTime>
  <Words>653</Words>
  <Application>Microsoft Office PowerPoint</Application>
  <PresentationFormat>On-screen Show (4:3)</PresentationFormat>
  <Paragraphs>54</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Elavon_NewFormat_StandardScreen</vt:lpstr>
      <vt:lpstr>ACH-Echeck</vt:lpstr>
      <vt:lpstr>PowerPoint Presentation</vt:lpstr>
    </vt:vector>
  </TitlesOfParts>
  <Company>Elavon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Villa, Prisca</dc:creator>
  <cp:lastModifiedBy>Vu, Theresa N</cp:lastModifiedBy>
  <cp:revision>97</cp:revision>
  <dcterms:created xsi:type="dcterms:W3CDTF">2017-01-19T20:19:38Z</dcterms:created>
  <dcterms:modified xsi:type="dcterms:W3CDTF">2020-06-23T20:31:59Z</dcterms:modified>
</cp:coreProperties>
</file>